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450" r:id="rId2"/>
    <p:sldId id="605" r:id="rId3"/>
    <p:sldId id="630" r:id="rId4"/>
    <p:sldId id="571" r:id="rId5"/>
    <p:sldId id="610" r:id="rId6"/>
    <p:sldId id="611" r:id="rId7"/>
    <p:sldId id="612" r:id="rId8"/>
    <p:sldId id="613" r:id="rId9"/>
    <p:sldId id="422" r:id="rId10"/>
    <p:sldId id="423" r:id="rId11"/>
    <p:sldId id="424" r:id="rId12"/>
    <p:sldId id="425" r:id="rId13"/>
    <p:sldId id="426" r:id="rId14"/>
    <p:sldId id="606" r:id="rId15"/>
    <p:sldId id="607" r:id="rId16"/>
    <p:sldId id="608" r:id="rId17"/>
    <p:sldId id="598" r:id="rId18"/>
    <p:sldId id="621" r:id="rId19"/>
    <p:sldId id="585" r:id="rId20"/>
    <p:sldId id="586" r:id="rId21"/>
    <p:sldId id="560" r:id="rId22"/>
    <p:sldId id="622" r:id="rId23"/>
    <p:sldId id="578" r:id="rId24"/>
    <p:sldId id="623" r:id="rId25"/>
    <p:sldId id="579" r:id="rId26"/>
    <p:sldId id="628" r:id="rId27"/>
    <p:sldId id="619" r:id="rId28"/>
    <p:sldId id="620" r:id="rId29"/>
    <p:sldId id="629" r:id="rId30"/>
    <p:sldId id="631" r:id="rId31"/>
    <p:sldId id="627" r:id="rId32"/>
    <p:sldId id="593" r:id="rId33"/>
    <p:sldId id="614" r:id="rId34"/>
    <p:sldId id="595" r:id="rId35"/>
    <p:sldId id="5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D0D8E8"/>
    <a:srgbClr val="07FA34"/>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92"/>
    <p:restoredTop sz="94869" autoAdjust="0"/>
  </p:normalViewPr>
  <p:slideViewPr>
    <p:cSldViewPr snapToGrid="0" snapToObjects="1">
      <p:cViewPr varScale="1">
        <p:scale>
          <a:sx n="82" d="100"/>
          <a:sy n="82" d="100"/>
        </p:scale>
        <p:origin x="379" y="62"/>
      </p:cViewPr>
      <p:guideLst/>
    </p:cSldViewPr>
  </p:slideViewPr>
  <p:outlineViewPr>
    <p:cViewPr>
      <p:scale>
        <a:sx n="33" d="100"/>
        <a:sy n="33" d="100"/>
      </p:scale>
      <p:origin x="0" y="-21184"/>
    </p:cViewPr>
  </p:outlineViewPr>
  <p:notesTextViewPr>
    <p:cViewPr>
      <p:scale>
        <a:sx n="160" d="100"/>
        <a:sy n="16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01"/>
          <c:y val="9.2329390553321997E-2"/>
          <c:w val="0.75778536263465901"/>
          <c:h val="0.6892285546675549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0</c:v>
                </c:pt>
                <c:pt idx="1">
                  <c:v>0</c:v>
                </c:pt>
                <c:pt idx="2">
                  <c:v>0</c:v>
                </c:pt>
                <c:pt idx="3">
                  <c:v>0</c:v>
                </c:pt>
                <c:pt idx="4">
                  <c:v>0</c:v>
                </c:pt>
                <c:pt idx="5">
                  <c:v>0</c:v>
                </c:pt>
                <c:pt idx="6">
                  <c:v>0</c:v>
                </c:pt>
                <c:pt idx="7">
                  <c:v>0</c:v>
                </c:pt>
                <c:pt idx="8">
                  <c:v>0</c:v>
                </c:pt>
                <c:pt idx="9">
                  <c:v>0</c:v>
                </c:pt>
                <c:pt idx="10">
                  <c:v>0</c:v>
                </c:pt>
                <c:pt idx="11">
                  <c:v>1</c:v>
                </c:pt>
                <c:pt idx="12">
                  <c:v>1</c:v>
                </c:pt>
                <c:pt idx="13">
                  <c:v>0</c:v>
                </c:pt>
                <c:pt idx="14">
                  <c:v>0</c:v>
                </c:pt>
                <c:pt idx="15">
                  <c:v>1</c:v>
                </c:pt>
                <c:pt idx="16">
                  <c:v>0</c:v>
                </c:pt>
                <c:pt idx="17">
                  <c:v>1</c:v>
                </c:pt>
                <c:pt idx="18">
                  <c:v>1</c:v>
                </c:pt>
                <c:pt idx="19">
                  <c:v>0</c:v>
                </c:pt>
                <c:pt idx="20">
                  <c:v>1</c:v>
                </c:pt>
                <c:pt idx="21">
                  <c:v>0</c:v>
                </c:pt>
                <c:pt idx="22">
                  <c:v>1</c:v>
                </c:pt>
                <c:pt idx="23">
                  <c:v>0</c:v>
                </c:pt>
                <c:pt idx="24">
                  <c:v>0</c:v>
                </c:pt>
                <c:pt idx="25">
                  <c:v>0</c:v>
                </c:pt>
                <c:pt idx="26">
                  <c:v>0</c:v>
                </c:pt>
                <c:pt idx="27">
                  <c:v>0</c:v>
                </c:pt>
                <c:pt idx="28">
                  <c:v>0</c:v>
                </c:pt>
                <c:pt idx="29">
                  <c:v>0</c:v>
                </c:pt>
              </c:numCache>
            </c:numRef>
          </c:yVal>
          <c:smooth val="0"/>
          <c:extLst>
            <c:ext xmlns:c16="http://schemas.microsoft.com/office/drawing/2014/chart" uri="{C3380CC4-5D6E-409C-BE32-E72D297353CC}">
              <c16:uniqueId val="{00000000-3B0F-4496-B219-6DEB7D942BEE}"/>
            </c:ext>
          </c:extLst>
        </c:ser>
        <c:dLbls>
          <c:showLegendKey val="0"/>
          <c:showVal val="0"/>
          <c:showCatName val="0"/>
          <c:showSerName val="0"/>
          <c:showPercent val="0"/>
          <c:showBubbleSize val="0"/>
        </c:dLbls>
        <c:axId val="25147344"/>
        <c:axId val="24692128"/>
      </c:scatterChart>
      <c:valAx>
        <c:axId val="25147344"/>
        <c:scaling>
          <c:orientation val="minMax"/>
          <c:max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Time</a:t>
                </a:r>
                <a:r>
                  <a:rPr lang="zh-CN" altLang="en-US" dirty="0"/>
                  <a:t> </a:t>
                </a:r>
                <a:r>
                  <a:rPr lang="en-US" altLang="zh-CN" dirty="0"/>
                  <a:t>(us)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4692128"/>
        <c:crosses val="autoZero"/>
        <c:crossBetween val="midCat"/>
      </c:valAx>
      <c:valAx>
        <c:axId val="2469212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lost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514734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01"/>
          <c:y val="9.2329390553321997E-2"/>
          <c:w val="0.75778536263465901"/>
          <c:h val="0.6892285546675549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0</c:v>
                </c:pt>
                <c:pt idx="1">
                  <c:v>0</c:v>
                </c:pt>
                <c:pt idx="2">
                  <c:v>0</c:v>
                </c:pt>
                <c:pt idx="3">
                  <c:v>0</c:v>
                </c:pt>
                <c:pt idx="4">
                  <c:v>0</c:v>
                </c:pt>
                <c:pt idx="5">
                  <c:v>0</c:v>
                </c:pt>
                <c:pt idx="6">
                  <c:v>0</c:v>
                </c:pt>
                <c:pt idx="7">
                  <c:v>0</c:v>
                </c:pt>
                <c:pt idx="8">
                  <c:v>0</c:v>
                </c:pt>
                <c:pt idx="9">
                  <c:v>0</c:v>
                </c:pt>
                <c:pt idx="10">
                  <c:v>0</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yVal>
          <c:smooth val="0"/>
          <c:extLst>
            <c:ext xmlns:c16="http://schemas.microsoft.com/office/drawing/2014/chart" uri="{C3380CC4-5D6E-409C-BE32-E72D297353CC}">
              <c16:uniqueId val="{00000000-4DEC-41EA-909D-1EDAA9810C84}"/>
            </c:ext>
          </c:extLst>
        </c:ser>
        <c:dLbls>
          <c:showLegendKey val="0"/>
          <c:showVal val="0"/>
          <c:showCatName val="0"/>
          <c:showSerName val="0"/>
          <c:showPercent val="0"/>
          <c:showBubbleSize val="0"/>
        </c:dLbls>
        <c:axId val="-17999088"/>
        <c:axId val="-17995968"/>
      </c:scatterChart>
      <c:valAx>
        <c:axId val="-17999088"/>
        <c:scaling>
          <c:orientation val="minMax"/>
          <c:max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Time</a:t>
                </a:r>
                <a:r>
                  <a:rPr lang="zh-CN" altLang="en-US" dirty="0"/>
                  <a:t> </a:t>
                </a:r>
                <a:r>
                  <a:rPr lang="en-US" altLang="zh-CN" dirty="0"/>
                  <a:t>(us)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7995968"/>
        <c:crosses val="autoZero"/>
        <c:crossBetween val="midCat"/>
      </c:valAx>
      <c:valAx>
        <c:axId val="-1799596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lost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7999088"/>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01"/>
          <c:y val="9.2329390553321997E-2"/>
          <c:w val="0.75778536263465901"/>
          <c:h val="0.6892285546675549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c:v>
                </c:pt>
                <c:pt idx="19">
                  <c:v>0</c:v>
                </c:pt>
                <c:pt idx="20">
                  <c:v>0</c:v>
                </c:pt>
                <c:pt idx="21">
                  <c:v>0</c:v>
                </c:pt>
                <c:pt idx="22">
                  <c:v>0</c:v>
                </c:pt>
                <c:pt idx="23">
                  <c:v>1</c:v>
                </c:pt>
                <c:pt idx="24">
                  <c:v>0</c:v>
                </c:pt>
                <c:pt idx="25">
                  <c:v>0</c:v>
                </c:pt>
                <c:pt idx="26">
                  <c:v>0</c:v>
                </c:pt>
                <c:pt idx="27">
                  <c:v>0</c:v>
                </c:pt>
                <c:pt idx="28">
                  <c:v>1</c:v>
                </c:pt>
                <c:pt idx="29">
                  <c:v>1</c:v>
                </c:pt>
              </c:numCache>
            </c:numRef>
          </c:yVal>
          <c:smooth val="0"/>
          <c:extLst>
            <c:ext xmlns:c16="http://schemas.microsoft.com/office/drawing/2014/chart" uri="{C3380CC4-5D6E-409C-BE32-E72D297353CC}">
              <c16:uniqueId val="{00000000-6E83-4BF4-A3C8-00AB85831F4C}"/>
            </c:ext>
          </c:extLst>
        </c:ser>
        <c:dLbls>
          <c:showLegendKey val="0"/>
          <c:showVal val="0"/>
          <c:showCatName val="0"/>
          <c:showSerName val="0"/>
          <c:showPercent val="0"/>
          <c:showBubbleSize val="0"/>
        </c:dLbls>
        <c:axId val="24439952"/>
        <c:axId val="60661664"/>
      </c:scatterChart>
      <c:valAx>
        <c:axId val="24439952"/>
        <c:scaling>
          <c:orientation val="minMax"/>
          <c:max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Time</a:t>
                </a:r>
                <a:r>
                  <a:rPr lang="zh-CN" altLang="en-US" dirty="0"/>
                  <a:t> </a:t>
                </a:r>
                <a:r>
                  <a:rPr lang="en-US" altLang="zh-CN" dirty="0"/>
                  <a:t>(us)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60661664"/>
        <c:crosses val="autoZero"/>
        <c:crossBetween val="midCat"/>
      </c:valAx>
      <c:valAx>
        <c:axId val="6066166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lost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4439952"/>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D60ED-AF16-D343-B53E-F81CCAA0788A}" type="datetimeFigureOut">
              <a:rPr lang="en-US" smtClean="0"/>
              <a:t>4/22/2021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0EF0-6DB4-ED40-938A-B67A63225625}" type="slidenum">
              <a:rPr lang="en-US" smtClean="0"/>
              <a:t>‹#›</a:t>
            </a:fld>
            <a:endParaRPr lang="en-US"/>
          </a:p>
        </p:txBody>
      </p:sp>
    </p:spTree>
    <p:extLst>
      <p:ext uri="{BB962C8B-B14F-4D97-AF65-F5344CB8AC3E}">
        <p14:creationId xmlns:p14="http://schemas.microsoft.com/office/powerpoint/2010/main" val="677605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9DB0EF0-6DB4-ED40-938A-B67A63225625}" type="slidenum">
              <a:rPr lang="en-US" smtClean="0"/>
              <a:t>1</a:t>
            </a:fld>
            <a:endParaRPr lang="en-US"/>
          </a:p>
        </p:txBody>
      </p:sp>
    </p:spTree>
    <p:extLst>
      <p:ext uri="{BB962C8B-B14F-4D97-AF65-F5344CB8AC3E}">
        <p14:creationId xmlns:p14="http://schemas.microsoft.com/office/powerpoint/2010/main" val="112409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14</a:t>
            </a:fld>
            <a:endParaRPr lang="en-US"/>
          </a:p>
        </p:txBody>
      </p:sp>
    </p:spTree>
    <p:extLst>
      <p:ext uri="{BB962C8B-B14F-4D97-AF65-F5344CB8AC3E}">
        <p14:creationId xmlns:p14="http://schemas.microsoft.com/office/powerpoint/2010/main" val="186327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15</a:t>
            </a:fld>
            <a:endParaRPr lang="en-US"/>
          </a:p>
        </p:txBody>
      </p:sp>
    </p:spTree>
    <p:extLst>
      <p:ext uri="{BB962C8B-B14F-4D97-AF65-F5344CB8AC3E}">
        <p14:creationId xmlns:p14="http://schemas.microsoft.com/office/powerpoint/2010/main" val="465111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16</a:t>
            </a:fld>
            <a:endParaRPr lang="en-US"/>
          </a:p>
        </p:txBody>
      </p:sp>
    </p:spTree>
    <p:extLst>
      <p:ext uri="{BB962C8B-B14F-4D97-AF65-F5344CB8AC3E}">
        <p14:creationId xmlns:p14="http://schemas.microsoft.com/office/powerpoint/2010/main" val="1216636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programmable switches can export</a:t>
            </a:r>
          </a:p>
          <a:p>
            <a:r>
              <a:rPr lang="en-US" dirty="0"/>
              <a:t>information of which packets they decide to drop because of</a:t>
            </a:r>
          </a:p>
          <a:p>
            <a:r>
              <a:rPr lang="en-US" dirty="0"/>
              <a:t>access control lists or buffer overflow (e.g., using negative</a:t>
            </a:r>
          </a:p>
          <a:p>
            <a:r>
              <a:rPr lang="en-US" dirty="0"/>
              <a:t>mirroring, which is presented at P4 workshop). With these</a:t>
            </a:r>
          </a:p>
          <a:p>
            <a:r>
              <a:rPr lang="en-US" dirty="0"/>
              <a:t>techniques, we can also exclude the lost packets known by</a:t>
            </a:r>
          </a:p>
          <a:p>
            <a:r>
              <a:rPr lang="en-US" dirty="0"/>
              <a:t>switches, and thus focus LOSSRADAR digests on those losses</a:t>
            </a:r>
          </a:p>
          <a:p>
            <a:r>
              <a:rPr lang="en-US" dirty="0"/>
              <a:t>the switches cannot diagnose.</a:t>
            </a:r>
          </a:p>
        </p:txBody>
      </p:sp>
      <p:sp>
        <p:nvSpPr>
          <p:cNvPr id="4" name="Slide Number Placeholder 3"/>
          <p:cNvSpPr>
            <a:spLocks noGrp="1"/>
          </p:cNvSpPr>
          <p:nvPr>
            <p:ph type="sldNum" sz="quarter" idx="10"/>
          </p:nvPr>
        </p:nvSpPr>
        <p:spPr/>
        <p:txBody>
          <a:bodyPr/>
          <a:lstStyle/>
          <a:p>
            <a:fld id="{29DB0EF0-6DB4-ED40-938A-B67A63225625}" type="slidenum">
              <a:rPr lang="en-US" smtClean="0"/>
              <a:t>17</a:t>
            </a:fld>
            <a:endParaRPr lang="en-US"/>
          </a:p>
        </p:txBody>
      </p:sp>
    </p:spTree>
    <p:extLst>
      <p:ext uri="{BB962C8B-B14F-4D97-AF65-F5344CB8AC3E}">
        <p14:creationId xmlns:p14="http://schemas.microsoft.com/office/powerpoint/2010/main" val="247441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18</a:t>
            </a:fld>
            <a:endParaRPr lang="en-US"/>
          </a:p>
        </p:txBody>
      </p:sp>
    </p:spTree>
    <p:extLst>
      <p:ext uri="{BB962C8B-B14F-4D97-AF65-F5344CB8AC3E}">
        <p14:creationId xmlns:p14="http://schemas.microsoft.com/office/powerpoint/2010/main" val="4210154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19</a:t>
            </a:fld>
            <a:endParaRPr lang="en-US"/>
          </a:p>
        </p:txBody>
      </p:sp>
    </p:spTree>
    <p:extLst>
      <p:ext uri="{BB962C8B-B14F-4D97-AF65-F5344CB8AC3E}">
        <p14:creationId xmlns:p14="http://schemas.microsoft.com/office/powerpoint/2010/main" val="20769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29DB0EF0-6DB4-ED40-938A-B67A63225625}" type="slidenum">
              <a:rPr lang="en-US" smtClean="0"/>
              <a:t>20</a:t>
            </a:fld>
            <a:endParaRPr lang="en-US"/>
          </a:p>
        </p:txBody>
      </p:sp>
    </p:spTree>
    <p:extLst>
      <p:ext uri="{BB962C8B-B14F-4D97-AF65-F5344CB8AC3E}">
        <p14:creationId xmlns:p14="http://schemas.microsoft.com/office/powerpoint/2010/main" val="2022397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the place where upstream meters are installed, the decision of which output port(s) a packet goes to need to have been made, so that the switch knows which upstream meter (output port) to insert the packet into. </a:t>
            </a:r>
          </a:p>
          <a:p>
            <a:r>
              <a:rPr lang="en-US" dirty="0"/>
              <a:t>Second, the timestamp collected at this stage is the closest to the time a packet is enqueued</a:t>
            </a:r>
          </a:p>
        </p:txBody>
      </p:sp>
      <p:sp>
        <p:nvSpPr>
          <p:cNvPr id="4" name="Slide Number Placeholder 3"/>
          <p:cNvSpPr>
            <a:spLocks noGrp="1"/>
          </p:cNvSpPr>
          <p:nvPr>
            <p:ph type="sldNum" sz="quarter" idx="10"/>
          </p:nvPr>
        </p:nvSpPr>
        <p:spPr/>
        <p:txBody>
          <a:bodyPr/>
          <a:lstStyle/>
          <a:p>
            <a:fld id="{29DB0EF0-6DB4-ED40-938A-B67A63225625}" type="slidenum">
              <a:rPr lang="en-US" smtClean="0"/>
              <a:t>21</a:t>
            </a:fld>
            <a:endParaRPr lang="en-US"/>
          </a:p>
        </p:txBody>
      </p:sp>
    </p:spTree>
    <p:extLst>
      <p:ext uri="{BB962C8B-B14F-4D97-AF65-F5344CB8AC3E}">
        <p14:creationId xmlns:p14="http://schemas.microsoft.com/office/powerpoint/2010/main" val="1856336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DB0EF0-6DB4-ED40-938A-B67A63225625}" type="slidenum">
              <a:rPr lang="en-US" smtClean="0"/>
              <a:t>22</a:t>
            </a:fld>
            <a:endParaRPr lang="en-US"/>
          </a:p>
        </p:txBody>
      </p:sp>
    </p:spTree>
    <p:extLst>
      <p:ext uri="{BB962C8B-B14F-4D97-AF65-F5344CB8AC3E}">
        <p14:creationId xmlns:p14="http://schemas.microsoft.com/office/powerpoint/2010/main" val="3613865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23</a:t>
            </a:fld>
            <a:endParaRPr lang="en-US"/>
          </a:p>
        </p:txBody>
      </p:sp>
    </p:spTree>
    <p:extLst>
      <p:ext uri="{BB962C8B-B14F-4D97-AF65-F5344CB8AC3E}">
        <p14:creationId xmlns:p14="http://schemas.microsoft.com/office/powerpoint/2010/main" val="135369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29DB0EF0-6DB4-ED40-938A-B67A63225625}" type="slidenum">
              <a:rPr lang="en-US" smtClean="0"/>
              <a:t>2</a:t>
            </a:fld>
            <a:endParaRPr lang="en-US"/>
          </a:p>
        </p:txBody>
      </p:sp>
    </p:spTree>
    <p:extLst>
      <p:ext uri="{BB962C8B-B14F-4D97-AF65-F5344CB8AC3E}">
        <p14:creationId xmlns:p14="http://schemas.microsoft.com/office/powerpoint/2010/main" val="1232928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DB0EF0-6DB4-ED40-938A-B67A632256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746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9DB0EF0-6DB4-ED40-938A-B67A63225625}" type="slidenum">
              <a:rPr lang="en-US" smtClean="0"/>
              <a:t>25</a:t>
            </a:fld>
            <a:endParaRPr lang="en-US"/>
          </a:p>
        </p:txBody>
      </p:sp>
    </p:spTree>
    <p:extLst>
      <p:ext uri="{BB962C8B-B14F-4D97-AF65-F5344CB8AC3E}">
        <p14:creationId xmlns:p14="http://schemas.microsoft.com/office/powerpoint/2010/main" val="1761324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10G link, the transmission time of a 1500B packet is 1.2us. Thus, even if the total receiving rate is only 10% higher than the sending rate of an output port, there will be one loss every 11 packets, which is one loss every 13.2us.</a:t>
            </a:r>
            <a:endParaRPr lang="zh-CN" altLang="en-US" dirty="0"/>
          </a:p>
          <a:p>
            <a:endParaRPr lang="en-US" baseline="0" dirty="0"/>
          </a:p>
        </p:txBody>
      </p:sp>
      <p:sp>
        <p:nvSpPr>
          <p:cNvPr id="4" name="Slide Number Placeholder 3"/>
          <p:cNvSpPr>
            <a:spLocks noGrp="1"/>
          </p:cNvSpPr>
          <p:nvPr>
            <p:ph type="sldNum" sz="quarter" idx="10"/>
          </p:nvPr>
        </p:nvSpPr>
        <p:spPr/>
        <p:txBody>
          <a:bodyPr/>
          <a:lstStyle/>
          <a:p>
            <a:fld id="{29DB0EF0-6DB4-ED40-938A-B67A63225625}" type="slidenum">
              <a:rPr lang="en-US" smtClean="0"/>
              <a:t>26</a:t>
            </a:fld>
            <a:endParaRPr lang="en-US"/>
          </a:p>
        </p:txBody>
      </p:sp>
    </p:spTree>
    <p:extLst>
      <p:ext uri="{BB962C8B-B14F-4D97-AF65-F5344CB8AC3E}">
        <p14:creationId xmlns:p14="http://schemas.microsoft.com/office/powerpoint/2010/main" val="170838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If the switch does not support pre-filtering, the</a:t>
            </a:r>
          </a:p>
          <a:p>
            <a:r>
              <a:rPr lang="en-US" altLang="zh-CN" dirty="0"/>
              <a:t>collector can easily identify this kind of losses by matching</a:t>
            </a:r>
          </a:p>
          <a:p>
            <a:r>
              <a:rPr lang="en-US" altLang="zh-CN" dirty="0"/>
              <a:t>the lost packets against the table rules. We also exclude</a:t>
            </a:r>
          </a:p>
          <a:p>
            <a:r>
              <a:rPr lang="en-US" altLang="zh-CN" dirty="0"/>
              <a:t>losses with TTL = 0, which could be dropped by loops, or are</a:t>
            </a:r>
          </a:p>
          <a:p>
            <a:r>
              <a:rPr lang="en-US" altLang="zh-CN" dirty="0"/>
              <a:t>expected by the applications (e.g., traceroute). We can map</a:t>
            </a:r>
          </a:p>
          <a:p>
            <a:r>
              <a:rPr lang="en-US" altLang="zh-CN" dirty="0"/>
              <a:t>the 5-tuple of the lost packets to the application to decide if</a:t>
            </a:r>
          </a:p>
          <a:p>
            <a:r>
              <a:rPr lang="en-US" altLang="zh-CN" dirty="0"/>
              <a:t>the loss is expected or not.</a:t>
            </a:r>
            <a:endParaRPr lang="zh-CN" altLang="en-US" dirty="0"/>
          </a:p>
        </p:txBody>
      </p:sp>
      <p:sp>
        <p:nvSpPr>
          <p:cNvPr id="4" name="灯片编号占位符 3"/>
          <p:cNvSpPr>
            <a:spLocks noGrp="1"/>
          </p:cNvSpPr>
          <p:nvPr>
            <p:ph type="sldNum" sz="quarter" idx="5"/>
          </p:nvPr>
        </p:nvSpPr>
        <p:spPr/>
        <p:txBody>
          <a:bodyPr/>
          <a:lstStyle/>
          <a:p>
            <a:fld id="{29DB0EF0-6DB4-ED40-938A-B67A63225625}" type="slidenum">
              <a:rPr lang="en-US" smtClean="0"/>
              <a:t>27</a:t>
            </a:fld>
            <a:endParaRPr lang="en-US"/>
          </a:p>
        </p:txBody>
      </p:sp>
    </p:spTree>
    <p:extLst>
      <p:ext uri="{BB962C8B-B14F-4D97-AF65-F5344CB8AC3E}">
        <p14:creationId xmlns:p14="http://schemas.microsoft.com/office/powerpoint/2010/main" val="3578181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b="1" dirty="0"/>
              <a:t>if the fraction of SYN packets in an interval is large (&gt; </a:t>
            </a:r>
            <a:r>
              <a:rPr lang="en-US" altLang="zh-CN" sz="1050" b="1" dirty="0" err="1"/>
              <a:t>psyn</a:t>
            </a:r>
            <a:r>
              <a:rPr lang="en-US" altLang="zh-CN" sz="1050" b="1" dirty="0"/>
              <a:t>)</a:t>
            </a:r>
          </a:p>
          <a:p>
            <a:r>
              <a:rPr lang="en-US" altLang="zh-CN" sz="1050" b="1" dirty="0"/>
              <a:t>We divide the time interval into n (number of losses)</a:t>
            </a:r>
          </a:p>
          <a:p>
            <a:r>
              <a:rPr lang="en-US" altLang="zh-CN" sz="1050" b="1" dirty="0"/>
              <a:t>equal bins, and count the fraction of non-empty bins (bins</a:t>
            </a:r>
          </a:p>
          <a:p>
            <a:r>
              <a:rPr lang="en-US" altLang="zh-CN" sz="1050" b="1" dirty="0"/>
              <a:t>with at least one loss) in all bins.</a:t>
            </a:r>
            <a:endParaRPr lang="zh-CN" altLang="en-US" sz="105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28</a:t>
            </a:fld>
            <a:endParaRPr lang="en-US"/>
          </a:p>
        </p:txBody>
      </p:sp>
    </p:spTree>
    <p:extLst>
      <p:ext uri="{BB962C8B-B14F-4D97-AF65-F5344CB8AC3E}">
        <p14:creationId xmlns:p14="http://schemas.microsoft.com/office/powerpoint/2010/main" val="2580976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检测短暂的拥塞需要把</a:t>
            </a:r>
            <a:r>
              <a:rPr lang="en-US" altLang="zh-CN" dirty="0" err="1"/>
              <a:t>t_gap</a:t>
            </a:r>
            <a:r>
              <a:rPr lang="zh-CN" altLang="en-US" dirty="0"/>
              <a:t>设置地大一些，</a:t>
            </a:r>
            <a:r>
              <a:rPr lang="en-US" altLang="zh-CN" dirty="0" err="1"/>
              <a:t>n_burst</a:t>
            </a:r>
            <a:r>
              <a:rPr lang="zh-CN" altLang="en-US" dirty="0"/>
              <a:t>设置得小一些</a:t>
            </a:r>
            <a:endParaRPr lang="en-US" altLang="zh-CN" dirty="0"/>
          </a:p>
          <a:p>
            <a:r>
              <a:rPr lang="en-US" altLang="zh-CN" dirty="0" err="1"/>
              <a:t>T_gap</a:t>
            </a:r>
            <a:r>
              <a:rPr lang="zh-CN" altLang="en-US" dirty="0"/>
              <a:t>也不能太大，太大容易把随机丢包给识别成拥塞</a:t>
            </a:r>
            <a:endParaRPr lang="en-US" altLang="zh-CN" dirty="0"/>
          </a:p>
          <a:p>
            <a:r>
              <a:rPr lang="en-US" altLang="zh-CN" dirty="0" err="1"/>
              <a:t>nbb</a:t>
            </a:r>
            <a:r>
              <a:rPr lang="en-US" altLang="zh-CN" dirty="0"/>
              <a:t> should be set slightly lower than the bandwidth-delay product for flows with still-growing windows, while large enough to keep the probability of congestion dropping </a:t>
            </a:r>
            <a:r>
              <a:rPr lang="en-US" altLang="zh-CN" dirty="0" err="1"/>
              <a:t>nbb</a:t>
            </a:r>
            <a:r>
              <a:rPr lang="en-US" altLang="zh-CN" dirty="0"/>
              <a:t> consecutive packets of a flow low.</a:t>
            </a:r>
          </a:p>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29</a:t>
            </a:fld>
            <a:endParaRPr lang="en-US"/>
          </a:p>
        </p:txBody>
      </p:sp>
    </p:spTree>
    <p:extLst>
      <p:ext uri="{BB962C8B-B14F-4D97-AF65-F5344CB8AC3E}">
        <p14:creationId xmlns:p14="http://schemas.microsoft.com/office/powerpoint/2010/main" val="1554909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Table drop</a:t>
            </a:r>
            <a:r>
              <a:rPr lang="zh-CN" altLang="en-US" dirty="0"/>
              <a:t>只插入到</a:t>
            </a:r>
            <a:r>
              <a:rPr lang="en-US" altLang="zh-CN" dirty="0"/>
              <a:t>DM</a:t>
            </a:r>
            <a:r>
              <a:rPr lang="zh-CN" altLang="en-US" dirty="0"/>
              <a:t>这样上一跳的</a:t>
            </a:r>
            <a:r>
              <a:rPr lang="en-US" altLang="zh-CN" dirty="0"/>
              <a:t>UM-DM </a:t>
            </a:r>
            <a:r>
              <a:rPr lang="zh-CN" altLang="en-US" dirty="0"/>
              <a:t>就把</a:t>
            </a:r>
            <a:r>
              <a:rPr lang="en-US" altLang="zh-CN" dirty="0"/>
              <a:t>Table drop</a:t>
            </a:r>
            <a:r>
              <a:rPr lang="zh-CN" altLang="en-US" dirty="0"/>
              <a:t>的给消掉了，不会影响非</a:t>
            </a:r>
            <a:r>
              <a:rPr lang="en-US" altLang="zh-CN" dirty="0"/>
              <a:t>table drop</a:t>
            </a:r>
            <a:r>
              <a:rPr lang="zh-CN" altLang="en-US" dirty="0"/>
              <a:t>数据包的</a:t>
            </a:r>
            <a:r>
              <a:rPr lang="en-US" altLang="zh-CN" dirty="0"/>
              <a:t>decode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计算下一跳的</a:t>
            </a:r>
            <a:r>
              <a:rPr lang="en-US" altLang="zh-CN" dirty="0"/>
              <a:t>UM</a:t>
            </a:r>
            <a:r>
              <a:rPr lang="zh-CN" altLang="en-US" dirty="0"/>
              <a:t>需要下一跳的</a:t>
            </a:r>
            <a:r>
              <a:rPr lang="en-US" altLang="zh-CN" dirty="0" err="1"/>
              <a:t>bacth_ID</a:t>
            </a:r>
            <a:r>
              <a:rPr lang="zh-CN" altLang="en-US" dirty="0"/>
              <a:t>下一跳的</a:t>
            </a:r>
            <a:r>
              <a:rPr lang="en-US" altLang="zh-CN" dirty="0" err="1"/>
              <a:t>bacth_id</a:t>
            </a:r>
            <a:r>
              <a:rPr lang="zh-CN" altLang="en-US" dirty="0"/>
              <a:t>先存到一个数据结构中 </a:t>
            </a:r>
            <a:r>
              <a:rPr lang="en-US" altLang="zh-CN" dirty="0"/>
              <a:t>(</a:t>
            </a:r>
            <a:r>
              <a:rPr lang="en-US" altLang="zh-CN" b="0" dirty="0" err="1">
                <a:solidFill>
                  <a:srgbClr val="D4D4D4"/>
                </a:solidFill>
                <a:effectLst/>
                <a:latin typeface="Consolas" panose="020B0609020204030204" pitchFamily="49" charset="0"/>
              </a:rPr>
              <a:t>lr_tmp.this_batch</a:t>
            </a:r>
            <a:endParaRPr lang="en-US" altLang="zh-CN" b="0" dirty="0">
              <a:solidFill>
                <a:srgbClr val="D4D4D4"/>
              </a:solidFill>
              <a:effectLst/>
              <a:latin typeface="Consolas" panose="020B0609020204030204" pitchFamily="49" charset="0"/>
            </a:endParaRPr>
          </a:p>
          <a:p>
            <a:r>
              <a:rPr lang="en-US" altLang="zh-CN" dirty="0"/>
              <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计算下一跳的</a:t>
            </a:r>
            <a:r>
              <a:rPr lang="en-US" altLang="zh-CN" dirty="0"/>
              <a:t>DM</a:t>
            </a:r>
            <a:r>
              <a:rPr lang="zh-CN" altLang="en-US" dirty="0"/>
              <a:t>需要上一跳的</a:t>
            </a:r>
            <a:r>
              <a:rPr lang="en-US" altLang="zh-CN" dirty="0" err="1"/>
              <a:t>batch_ID</a:t>
            </a:r>
            <a:r>
              <a:rPr lang="en-US" altLang="zh-CN" dirty="0"/>
              <a:t> (</a:t>
            </a:r>
            <a:r>
              <a:rPr lang="en-US" altLang="zh-CN" b="0" dirty="0" err="1">
                <a:solidFill>
                  <a:srgbClr val="D4D4D4"/>
                </a:solidFill>
                <a:effectLst/>
                <a:latin typeface="Consolas" panose="020B0609020204030204" pitchFamily="49" charset="0"/>
              </a:rPr>
              <a:t>lossradar_hdr.batchID</a:t>
            </a:r>
            <a:r>
              <a:rPr lang="en-US" altLang="zh-CN" dirty="0"/>
              <a:t>)</a:t>
            </a:r>
          </a:p>
          <a:p>
            <a:endParaRPr lang="en-US" altLang="zh-CN" dirty="0"/>
          </a:p>
          <a:p>
            <a:r>
              <a:rPr lang="zh-CN" altLang="en-US" dirty="0"/>
              <a:t>所以下一跳的</a:t>
            </a:r>
            <a:r>
              <a:rPr lang="en-US" altLang="zh-CN" dirty="0" err="1"/>
              <a:t>batch_id</a:t>
            </a:r>
            <a:r>
              <a:rPr lang="zh-CN" altLang="en-US" dirty="0"/>
              <a:t>更新要在</a:t>
            </a:r>
            <a:r>
              <a:rPr lang="en-US" altLang="zh-CN" dirty="0"/>
              <a:t>DM</a:t>
            </a:r>
            <a:r>
              <a:rPr lang="zh-CN" altLang="en-US" dirty="0"/>
              <a:t>计算完成后进行</a:t>
            </a:r>
            <a:endParaRPr lang="en-US" altLang="zh-CN" dirty="0"/>
          </a:p>
          <a:p>
            <a:r>
              <a:rPr lang="zh-CN" altLang="en-US" dirty="0"/>
              <a:t>最后再用</a:t>
            </a:r>
            <a:r>
              <a:rPr lang="en-US" altLang="zh-CN" b="0" dirty="0" err="1">
                <a:solidFill>
                  <a:srgbClr val="D4D4D4"/>
                </a:solidFill>
                <a:effectLst/>
                <a:latin typeface="Consolas" panose="020B0609020204030204" pitchFamily="49" charset="0"/>
              </a:rPr>
              <a:t>lr_tmp.this_batch</a:t>
            </a:r>
            <a:r>
              <a:rPr lang="zh-CN" altLang="en-US" b="0" dirty="0">
                <a:solidFill>
                  <a:srgbClr val="D4D4D4"/>
                </a:solidFill>
                <a:effectLst/>
                <a:latin typeface="Consolas" panose="020B0609020204030204" pitchFamily="49" charset="0"/>
              </a:rPr>
              <a:t>更新</a:t>
            </a:r>
            <a:r>
              <a:rPr lang="en-US" altLang="zh-CN" b="0" dirty="0" err="1">
                <a:solidFill>
                  <a:srgbClr val="D4D4D4"/>
                </a:solidFill>
                <a:effectLst/>
                <a:latin typeface="Consolas" panose="020B0609020204030204" pitchFamily="49" charset="0"/>
              </a:rPr>
              <a:t>lossradar_hdr.batchID</a:t>
            </a:r>
            <a:endParaRPr lang="en-US" b="0" dirty="0">
              <a:solidFill>
                <a:srgbClr val="D4D4D4"/>
              </a:solidFill>
              <a:effectLst/>
              <a:latin typeface="Consolas" panose="020B0609020204030204" pitchFamily="49" charset="0"/>
            </a:endParaRPr>
          </a:p>
          <a:p>
            <a:r>
              <a:rPr lang="zh-CN" altLang="en-US" b="0" dirty="0">
                <a:solidFill>
                  <a:srgbClr val="D4D4D4"/>
                </a:solidFill>
                <a:effectLst/>
                <a:latin typeface="Consolas" panose="020B0609020204030204" pitchFamily="49" charset="0"/>
              </a:rPr>
              <a:t>在</a:t>
            </a:r>
            <a:r>
              <a:rPr lang="en-US" altLang="zh-CN" b="0" dirty="0">
                <a:solidFill>
                  <a:srgbClr val="D4D4D4"/>
                </a:solidFill>
                <a:effectLst/>
                <a:latin typeface="Consolas" panose="020B0609020204030204" pitchFamily="49" charset="0"/>
              </a:rPr>
              <a:t>metadata</a:t>
            </a:r>
            <a:r>
              <a:rPr lang="zh-CN" altLang="en-US" b="0" dirty="0">
                <a:solidFill>
                  <a:srgbClr val="D4D4D4"/>
                </a:solidFill>
                <a:effectLst/>
                <a:latin typeface="Consolas" panose="020B0609020204030204" pitchFamily="49" charset="0"/>
              </a:rPr>
              <a:t>里面加入一个</a:t>
            </a:r>
            <a:r>
              <a:rPr lang="en-US" altLang="zh-CN" b="0" dirty="0">
                <a:solidFill>
                  <a:srgbClr val="D4D4D4"/>
                </a:solidFill>
                <a:effectLst/>
                <a:latin typeface="Consolas" panose="020B0609020204030204" pitchFamily="49" charset="0"/>
              </a:rPr>
              <a:t>drop</a:t>
            </a:r>
            <a:r>
              <a:rPr lang="zh-CN" altLang="en-US" b="0" dirty="0">
                <a:solidFill>
                  <a:srgbClr val="D4D4D4"/>
                </a:solidFill>
                <a:effectLst/>
                <a:latin typeface="Consolas" panose="020B0609020204030204" pitchFamily="49" charset="0"/>
              </a:rPr>
              <a:t>，标记被</a:t>
            </a:r>
            <a:r>
              <a:rPr lang="en-US" altLang="zh-CN" b="0" dirty="0">
                <a:solidFill>
                  <a:srgbClr val="D4D4D4"/>
                </a:solidFill>
                <a:effectLst/>
                <a:latin typeface="Consolas" panose="020B0609020204030204" pitchFamily="49" charset="0"/>
              </a:rPr>
              <a:t>table</a:t>
            </a:r>
            <a:r>
              <a:rPr lang="zh-CN" altLang="en-US" b="0" dirty="0">
                <a:solidFill>
                  <a:srgbClr val="D4D4D4"/>
                </a:solidFill>
                <a:effectLst/>
                <a:latin typeface="Consolas" panose="020B0609020204030204" pitchFamily="49" charset="0"/>
              </a:rPr>
              <a:t>丢掉的</a:t>
            </a:r>
            <a:r>
              <a:rPr lang="en-US" altLang="zh-CN" b="0" dirty="0">
                <a:solidFill>
                  <a:srgbClr val="D4D4D4"/>
                </a:solidFill>
                <a:effectLst/>
                <a:latin typeface="Consolas" panose="020B0609020204030204" pitchFamily="49" charset="0"/>
              </a:rPr>
              <a:t>packet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DB0EF0-6DB4-ED40-938A-B67A632256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473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DB0EF0-6DB4-ED40-938A-B67A63225625}" type="slidenum">
              <a:rPr lang="en-US" smtClean="0"/>
              <a:t>31</a:t>
            </a:fld>
            <a:endParaRPr lang="en-US"/>
          </a:p>
        </p:txBody>
      </p:sp>
    </p:spTree>
    <p:extLst>
      <p:ext uri="{BB962C8B-B14F-4D97-AF65-F5344CB8AC3E}">
        <p14:creationId xmlns:p14="http://schemas.microsoft.com/office/powerpoint/2010/main" val="1357399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select 3 bidirectional</a:t>
            </a:r>
          </a:p>
          <a:p>
            <a:r>
              <a:rPr lang="en-US" dirty="0"/>
              <a:t>links to have 1% random drops, one for each layer</a:t>
            </a:r>
          </a:p>
          <a:p>
            <a:r>
              <a:rPr lang="en-US" dirty="0"/>
              <a:t>(host to </a:t>
            </a:r>
            <a:r>
              <a:rPr lang="en-US" dirty="0" err="1"/>
              <a:t>ToR</a:t>
            </a:r>
            <a:r>
              <a:rPr lang="en-US" dirty="0"/>
              <a:t>, </a:t>
            </a:r>
            <a:r>
              <a:rPr lang="en-US" dirty="0" err="1"/>
              <a:t>ToR</a:t>
            </a:r>
            <a:r>
              <a:rPr lang="en-US" dirty="0"/>
              <a:t> to </a:t>
            </a:r>
            <a:r>
              <a:rPr lang="en-US" dirty="0" err="1"/>
              <a:t>Aggr</a:t>
            </a:r>
            <a:r>
              <a:rPr lang="en-US" dirty="0"/>
              <a:t>, </a:t>
            </a:r>
            <a:r>
              <a:rPr lang="en-US" dirty="0" err="1"/>
              <a:t>Aggr</a:t>
            </a:r>
            <a:r>
              <a:rPr lang="en-US" dirty="0"/>
              <a:t> To Core). We also select 3</a:t>
            </a:r>
          </a:p>
          <a:p>
            <a:r>
              <a:rPr lang="en-US" dirty="0"/>
              <a:t>switches (a </a:t>
            </a:r>
            <a:r>
              <a:rPr lang="en-US" dirty="0" err="1"/>
              <a:t>ToR</a:t>
            </a:r>
            <a:r>
              <a:rPr lang="en-US" dirty="0"/>
              <a:t>, an </a:t>
            </a:r>
            <a:r>
              <a:rPr lang="en-US" dirty="0" err="1"/>
              <a:t>Aggr</a:t>
            </a:r>
            <a:r>
              <a:rPr lang="en-US" dirty="0"/>
              <a:t> and a Core) to have blackholes</a:t>
            </a:r>
          </a:p>
        </p:txBody>
      </p:sp>
      <p:sp>
        <p:nvSpPr>
          <p:cNvPr id="4" name="Slide Number Placeholder 3"/>
          <p:cNvSpPr>
            <a:spLocks noGrp="1"/>
          </p:cNvSpPr>
          <p:nvPr>
            <p:ph type="sldNum" sz="quarter" idx="10"/>
          </p:nvPr>
        </p:nvSpPr>
        <p:spPr/>
        <p:txBody>
          <a:bodyPr/>
          <a:lstStyle/>
          <a:p>
            <a:fld id="{29DB0EF0-6DB4-ED40-938A-B67A63225625}" type="slidenum">
              <a:rPr lang="en-US" smtClean="0"/>
              <a:t>32</a:t>
            </a:fld>
            <a:endParaRPr lang="en-US"/>
          </a:p>
        </p:txBody>
      </p:sp>
    </p:spTree>
    <p:extLst>
      <p:ext uri="{BB962C8B-B14F-4D97-AF65-F5344CB8AC3E}">
        <p14:creationId xmlns:p14="http://schemas.microsoft.com/office/powerpoint/2010/main" val="1356125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test them with a single pair of switches with traffics of different loads and different loss rates. We use simulation to test up to 100G traffic load.</a:t>
            </a:r>
          </a:p>
          <a:p>
            <a:pPr algn="l"/>
            <a:r>
              <a:rPr lang="en-US" altLang="zh-CN" sz="1800" b="0" i="0" u="none" strike="noStrike" baseline="0" dirty="0">
                <a:latin typeface="NimbusRomNo9L-Regu"/>
              </a:rPr>
              <a:t>In the area above the curves LOSSRADAR uses less memory; below the curves </a:t>
            </a:r>
            <a:r>
              <a:rPr lang="en-US" altLang="zh-CN" sz="1800" b="0" i="0" u="none" strike="noStrike" baseline="0" dirty="0" err="1">
                <a:latin typeface="NimbusRomNo9L-Regu"/>
              </a:rPr>
              <a:t>FlowRadar</a:t>
            </a:r>
            <a:r>
              <a:rPr lang="en-US" altLang="zh-CN" sz="1800" b="0" i="0" u="none" strike="noStrike" baseline="0" dirty="0">
                <a:latin typeface="NimbusRomNo9L-Regu"/>
              </a:rPr>
              <a:t> uses less memory</a:t>
            </a:r>
            <a:endParaRPr lang="zh-CN" altLang="en-US" dirty="0"/>
          </a:p>
        </p:txBody>
      </p:sp>
      <p:sp>
        <p:nvSpPr>
          <p:cNvPr id="4" name="灯片编号占位符 3"/>
          <p:cNvSpPr>
            <a:spLocks noGrp="1"/>
          </p:cNvSpPr>
          <p:nvPr>
            <p:ph type="sldNum" sz="quarter" idx="5"/>
          </p:nvPr>
        </p:nvSpPr>
        <p:spPr/>
        <p:txBody>
          <a:bodyPr/>
          <a:lstStyle/>
          <a:p>
            <a:fld id="{29DB0EF0-6DB4-ED40-938A-B67A63225625}" type="slidenum">
              <a:rPr lang="en-US" smtClean="0"/>
              <a:t>33</a:t>
            </a:fld>
            <a:endParaRPr lang="en-US"/>
          </a:p>
        </p:txBody>
      </p:sp>
    </p:spTree>
    <p:extLst>
      <p:ext uri="{BB962C8B-B14F-4D97-AF65-F5344CB8AC3E}">
        <p14:creationId xmlns:p14="http://schemas.microsoft.com/office/powerpoint/2010/main" val="106713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4</a:t>
            </a:fld>
            <a:endParaRPr lang="en-US"/>
          </a:p>
        </p:txBody>
      </p:sp>
    </p:spTree>
    <p:extLst>
      <p:ext uri="{BB962C8B-B14F-4D97-AF65-F5344CB8AC3E}">
        <p14:creationId xmlns:p14="http://schemas.microsoft.com/office/powerpoint/2010/main" val="1824792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correctly classify 90.3% of the random drops and 73.1% of the blackhole losses. The missed blackhole losses are all short bursts (e.g. 5 losses) of consecutive losses, so they are classified as congestion losses.</a:t>
            </a:r>
          </a:p>
          <a:p>
            <a:pPr algn="l"/>
            <a:r>
              <a:rPr lang="en-US" altLang="zh-CN" sz="1800" b="0" i="0" u="none" strike="noStrike" baseline="0" dirty="0">
                <a:latin typeface="NimbusRomNo9L-Regu"/>
              </a:rPr>
              <a:t>The missed random drops have two types: (1) a</a:t>
            </a:r>
          </a:p>
          <a:p>
            <a:pPr algn="l"/>
            <a:r>
              <a:rPr lang="en-US" altLang="zh-CN" sz="1800" b="0" i="0" u="none" strike="noStrike" baseline="0" dirty="0">
                <a:latin typeface="NimbusRomNo9L-Regu"/>
              </a:rPr>
              <a:t>small number of random drops happen closely (e.g. 3 random</a:t>
            </a:r>
          </a:p>
          <a:p>
            <a:pPr algn="l"/>
            <a:r>
              <a:rPr lang="en-US" altLang="zh-CN" sz="1800" b="0" i="0" u="none" strike="noStrike" baseline="0" dirty="0">
                <a:latin typeface="NimbusRomNo9L-Regu"/>
              </a:rPr>
              <a:t>drops with gaps less than 10 </a:t>
            </a:r>
            <a:r>
              <a:rPr lang="en-US" altLang="zh-CN" sz="1800" b="0" i="0" u="none" strike="noStrike" baseline="0" dirty="0" err="1">
                <a:latin typeface="NimbusRomNo9L-Regu"/>
              </a:rPr>
              <a:t>ms</a:t>
            </a:r>
            <a:r>
              <a:rPr lang="en-US" altLang="zh-CN" sz="1800" b="0" i="0" u="none" strike="noStrike" baseline="0" dirty="0">
                <a:latin typeface="NimbusRomNo9L-Regu"/>
              </a:rPr>
              <a:t>), so they are classified as</a:t>
            </a:r>
          </a:p>
          <a:p>
            <a:pPr algn="l"/>
            <a:r>
              <a:rPr lang="en-US" altLang="zh-CN" sz="1800" b="0" i="0" u="none" strike="noStrike" baseline="0" dirty="0">
                <a:latin typeface="NimbusRomNo9L-Regu"/>
              </a:rPr>
              <a:t>congestion losses; (2) during some intervals, there are other</a:t>
            </a:r>
          </a:p>
          <a:p>
            <a:pPr algn="l"/>
            <a:r>
              <a:rPr lang="en-US" altLang="zh-CN" sz="1800" b="0" i="0" u="none" strike="noStrike" baseline="0" dirty="0">
                <a:latin typeface="NimbusRomNo9L-Regu"/>
              </a:rPr>
              <a:t>losses being classified as unknown together with random</a:t>
            </a:r>
          </a:p>
          <a:p>
            <a:pPr algn="l"/>
            <a:r>
              <a:rPr lang="en-US" altLang="zh-CN" sz="1800" b="0" i="0" u="none" strike="noStrike" baseline="0" dirty="0">
                <a:latin typeface="NimbusRomNo9L-Regu"/>
              </a:rPr>
              <a:t>drops, so the distribution is uneven, and we classify all the</a:t>
            </a:r>
          </a:p>
          <a:p>
            <a:pPr algn="l"/>
            <a:r>
              <a:rPr lang="en-US" altLang="zh-CN" sz="1800" b="0" i="0" u="none" strike="noStrike" baseline="0" dirty="0">
                <a:latin typeface="NimbusRomNo9L-Regu"/>
              </a:rPr>
              <a:t>losses in these intervals as unknown.</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34</a:t>
            </a:fld>
            <a:endParaRPr lang="en-US"/>
          </a:p>
        </p:txBody>
      </p:sp>
    </p:spTree>
    <p:extLst>
      <p:ext uri="{BB962C8B-B14F-4D97-AF65-F5344CB8AC3E}">
        <p14:creationId xmlns:p14="http://schemas.microsoft.com/office/powerpoint/2010/main" val="241592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Detect time = </a:t>
            </a:r>
            <a:r>
              <a:rPr lang="en-US" dirty="0"/>
              <a:t>Waiting time, transfer time and decoding time</a:t>
            </a:r>
          </a:p>
        </p:txBody>
      </p:sp>
      <p:sp>
        <p:nvSpPr>
          <p:cNvPr id="4" name="Slide Number Placeholder 3"/>
          <p:cNvSpPr>
            <a:spLocks noGrp="1"/>
          </p:cNvSpPr>
          <p:nvPr>
            <p:ph type="sldNum" sz="quarter" idx="10"/>
          </p:nvPr>
        </p:nvSpPr>
        <p:spPr/>
        <p:txBody>
          <a:bodyPr/>
          <a:lstStyle/>
          <a:p>
            <a:fld id="{29DB0EF0-6DB4-ED40-938A-B67A63225625}" type="slidenum">
              <a:rPr lang="en-US" smtClean="0"/>
              <a:t>35</a:t>
            </a:fld>
            <a:endParaRPr lang="en-US"/>
          </a:p>
        </p:txBody>
      </p:sp>
    </p:spTree>
    <p:extLst>
      <p:ext uri="{BB962C8B-B14F-4D97-AF65-F5344CB8AC3E}">
        <p14:creationId xmlns:p14="http://schemas.microsoft.com/office/powerpoint/2010/main" val="66390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5</a:t>
            </a:fld>
            <a:endParaRPr lang="en-US"/>
          </a:p>
        </p:txBody>
      </p:sp>
    </p:spTree>
    <p:extLst>
      <p:ext uri="{BB962C8B-B14F-4D97-AF65-F5344CB8AC3E}">
        <p14:creationId xmlns:p14="http://schemas.microsoft.com/office/powerpoint/2010/main" val="1965870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9</a:t>
            </a:fld>
            <a:endParaRPr lang="en-US"/>
          </a:p>
        </p:txBody>
      </p:sp>
    </p:spTree>
    <p:extLst>
      <p:ext uri="{BB962C8B-B14F-4D97-AF65-F5344CB8AC3E}">
        <p14:creationId xmlns:p14="http://schemas.microsoft.com/office/powerpoint/2010/main" val="35537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10</a:t>
            </a:fld>
            <a:endParaRPr lang="en-US"/>
          </a:p>
        </p:txBody>
      </p:sp>
    </p:spTree>
    <p:extLst>
      <p:ext uri="{BB962C8B-B14F-4D97-AF65-F5344CB8AC3E}">
        <p14:creationId xmlns:p14="http://schemas.microsoft.com/office/powerpoint/2010/main" val="71163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11</a:t>
            </a:fld>
            <a:endParaRPr lang="en-US"/>
          </a:p>
        </p:txBody>
      </p:sp>
    </p:spTree>
    <p:extLst>
      <p:ext uri="{BB962C8B-B14F-4D97-AF65-F5344CB8AC3E}">
        <p14:creationId xmlns:p14="http://schemas.microsoft.com/office/powerpoint/2010/main" val="209209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12</a:t>
            </a:fld>
            <a:endParaRPr lang="en-US"/>
          </a:p>
        </p:txBody>
      </p:sp>
    </p:spTree>
    <p:extLst>
      <p:ext uri="{BB962C8B-B14F-4D97-AF65-F5344CB8AC3E}">
        <p14:creationId xmlns:p14="http://schemas.microsoft.com/office/powerpoint/2010/main" val="1159905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13</a:t>
            </a:fld>
            <a:endParaRPr lang="en-US"/>
          </a:p>
        </p:txBody>
      </p:sp>
    </p:spTree>
    <p:extLst>
      <p:ext uri="{BB962C8B-B14F-4D97-AF65-F5344CB8AC3E}">
        <p14:creationId xmlns:p14="http://schemas.microsoft.com/office/powerpoint/2010/main" val="144665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9E63847-543A-F943-9E6A-2A1CF7E163D7}" type="datetime1">
              <a:rPr lang="en-US" smtClean="0"/>
              <a:t>4/22/2021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0023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F56BF1F-5A1B-AC4C-A25C-54F377AD12C3}" type="datetime1">
              <a:rPr lang="en-US" smtClean="0"/>
              <a:t>4/22/2021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824622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F740993-8281-634E-937E-D547AAC9A602}" type="datetime1">
              <a:rPr lang="en-US" smtClean="0"/>
              <a:t>4/22/2021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35861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4248DA0-2577-194A-90F6-778D6B860194}" type="datetime1">
              <a:rPr lang="en-US" smtClean="0"/>
              <a:t>4/22/2021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804339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3CD6178-1B60-4D42-A674-AAC0BD563324}" type="datetime1">
              <a:rPr lang="en-US" smtClean="0"/>
              <a:t>4/22/2021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911951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251DA144-0A7C-B045-8601-AE0294B1AEC8}" type="datetime1">
              <a:rPr lang="en-US" smtClean="0"/>
              <a:t>4/22/2021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582189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F1ED400-FE85-284C-B0D0-58F26E69E228}" type="datetime1">
              <a:rPr lang="en-US" smtClean="0"/>
              <a:t>4/22/2021</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92470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0C56E468-1FB6-6F4D-A3C8-8E6573306455}" type="datetime1">
              <a:rPr lang="en-US" smtClean="0"/>
              <a:t>4/22/2021</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229883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2C00462-E7DB-FD47-BEF2-461A371DF673}" type="datetime1">
              <a:rPr lang="en-US" smtClean="0"/>
              <a:t>4/22/2021</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326567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4"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90EACD3E-663C-5E44-AD32-CEECCEF78D66}" type="datetime1">
              <a:rPr lang="en-US" smtClean="0"/>
              <a:t>4/22/2021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79713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A08A60E-CF8B-E943-BEB6-3BA44568CC45}" type="datetime1">
              <a:rPr lang="en-US" smtClean="0"/>
              <a:t>4/22/2021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1957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609600" y="1600202"/>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898989"/>
                </a:solidFill>
              </a:defRPr>
            </a:lvl1pPr>
          </a:lstStyle>
          <a:p>
            <a:fld id="{C44FEAB4-1716-9148-8DFB-A4F8EC93D18B}" type="datetime1">
              <a:rPr lang="en-US" smtClean="0"/>
              <a:t>4/22/2021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898989"/>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898989"/>
                </a:solidFill>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342747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fontAlgn="base" hangingPunct="1">
        <a:spcBef>
          <a:spcPct val="0"/>
        </a:spcBef>
        <a:spcAft>
          <a:spcPct val="0"/>
        </a:spcAft>
        <a:defRPr sz="4400" kern="1200">
          <a:solidFill>
            <a:schemeClr val="hlink"/>
          </a:solidFill>
          <a:latin typeface="+mj-lt"/>
          <a:ea typeface="+mj-ea"/>
          <a:cs typeface="+mj-cs"/>
        </a:defRPr>
      </a:lvl1pPr>
      <a:lvl2pPr algn="ctr" rtl="0" eaLnBrk="1" fontAlgn="base" hangingPunct="1">
        <a:spcBef>
          <a:spcPct val="0"/>
        </a:spcBef>
        <a:spcAft>
          <a:spcPct val="0"/>
        </a:spcAft>
        <a:defRPr sz="4400">
          <a:solidFill>
            <a:schemeClr val="hlink"/>
          </a:solidFill>
          <a:latin typeface="Calibri" pitchFamily="34" charset="0"/>
        </a:defRPr>
      </a:lvl2pPr>
      <a:lvl3pPr algn="ctr" rtl="0" eaLnBrk="1" fontAlgn="base" hangingPunct="1">
        <a:spcBef>
          <a:spcPct val="0"/>
        </a:spcBef>
        <a:spcAft>
          <a:spcPct val="0"/>
        </a:spcAft>
        <a:defRPr sz="4400">
          <a:solidFill>
            <a:schemeClr val="hlink"/>
          </a:solidFill>
          <a:latin typeface="Calibri" pitchFamily="34" charset="0"/>
        </a:defRPr>
      </a:lvl3pPr>
      <a:lvl4pPr algn="ctr" rtl="0" eaLnBrk="1" fontAlgn="base" hangingPunct="1">
        <a:spcBef>
          <a:spcPct val="0"/>
        </a:spcBef>
        <a:spcAft>
          <a:spcPct val="0"/>
        </a:spcAft>
        <a:defRPr sz="4400">
          <a:solidFill>
            <a:schemeClr val="hlink"/>
          </a:solidFill>
          <a:latin typeface="Calibri" pitchFamily="34" charset="0"/>
        </a:defRPr>
      </a:lvl4pPr>
      <a:lvl5pPr algn="ctr" rtl="0" eaLnBrk="1" fontAlgn="base" hangingPunct="1">
        <a:spcBef>
          <a:spcPct val="0"/>
        </a:spcBef>
        <a:spcAft>
          <a:spcPct val="0"/>
        </a:spcAft>
        <a:defRPr sz="4400">
          <a:solidFill>
            <a:schemeClr val="hlink"/>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65" charset="0"/>
        <a:buChar char="•"/>
        <a:defRPr sz="3200" kern="1200">
          <a:solidFill>
            <a:schemeClr val="hlink"/>
          </a:solidFill>
          <a:latin typeface="+mn-lt"/>
          <a:ea typeface="+mn-ea"/>
          <a:cs typeface="+mn-cs"/>
        </a:defRPr>
      </a:lvl1pPr>
      <a:lvl2pPr marL="742950" indent="-285750" algn="l" rtl="0" eaLnBrk="1" fontAlgn="base" hangingPunct="1">
        <a:spcBef>
          <a:spcPct val="20000"/>
        </a:spcBef>
        <a:spcAft>
          <a:spcPct val="0"/>
        </a:spcAft>
        <a:buFont typeface="Arial" pitchFamily="-65" charset="0"/>
        <a:buChar char="–"/>
        <a:defRPr sz="2800" kern="1200">
          <a:solidFill>
            <a:schemeClr val="tx1"/>
          </a:solidFill>
          <a:latin typeface="+mn-lt"/>
          <a:ea typeface="ヒラギノ角ゴ Pro W3" pitchFamily="-65" charset="-128"/>
          <a:cs typeface="+mn-cs"/>
        </a:defRPr>
      </a:lvl2pPr>
      <a:lvl3pPr marL="1143000" indent="-228600" algn="l" rtl="0" eaLnBrk="1" fontAlgn="base" hangingPunct="1">
        <a:spcBef>
          <a:spcPct val="20000"/>
        </a:spcBef>
        <a:spcAft>
          <a:spcPct val="0"/>
        </a:spcAft>
        <a:buFont typeface="Arial" pitchFamily="-65" charset="0"/>
        <a:buChar char="•"/>
        <a:defRPr sz="2400" kern="1200">
          <a:solidFill>
            <a:schemeClr val="tx1"/>
          </a:solidFill>
          <a:latin typeface="+mn-lt"/>
          <a:ea typeface="ヒラギノ角ゴ Pro W3" pitchFamily="-65" charset="-128"/>
          <a:cs typeface="+mn-cs"/>
        </a:defRPr>
      </a:lvl3pPr>
      <a:lvl4pPr marL="16002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4pPr>
      <a:lvl5pPr marL="20574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9.tiff"/><Relationship Id="rId4" Type="http://schemas.openxmlformats.org/officeDocument/2006/relationships/image" Target="../media/image6.wmf"/></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wmf"/><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6.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liyuliang001/LossRadar-P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667" y="1698623"/>
            <a:ext cx="10532533" cy="1470025"/>
          </a:xfrm>
        </p:spPr>
        <p:txBody>
          <a:bodyPr/>
          <a:lstStyle/>
          <a:p>
            <a:r>
              <a:rPr lang="en-US" altLang="zh-CN" dirty="0" err="1"/>
              <a:t>LossRadar</a:t>
            </a:r>
            <a:r>
              <a:rPr lang="en-US" altLang="zh-CN" dirty="0"/>
              <a:t>:</a:t>
            </a:r>
            <a:br>
              <a:rPr lang="en-US" altLang="zh-CN" dirty="0"/>
            </a:br>
            <a:r>
              <a:rPr lang="en-US" altLang="zh-CN" dirty="0"/>
              <a:t>Fast</a:t>
            </a:r>
            <a:r>
              <a:rPr lang="zh-CN" altLang="en-US" dirty="0"/>
              <a:t> </a:t>
            </a:r>
            <a:r>
              <a:rPr lang="en-US" altLang="zh-CN" dirty="0"/>
              <a:t>Detection</a:t>
            </a:r>
            <a:r>
              <a:rPr lang="zh-CN" altLang="en-US" dirty="0"/>
              <a:t> </a:t>
            </a:r>
            <a:r>
              <a:rPr lang="en-US" altLang="zh-CN" dirty="0"/>
              <a:t>of</a:t>
            </a:r>
            <a:r>
              <a:rPr lang="zh-CN" altLang="en-US" dirty="0"/>
              <a:t> </a:t>
            </a:r>
            <a:r>
              <a:rPr lang="en-US" altLang="zh-CN" dirty="0"/>
              <a:t>Lost</a:t>
            </a:r>
            <a:r>
              <a:rPr lang="zh-CN" altLang="en-US" dirty="0"/>
              <a:t> </a:t>
            </a:r>
            <a:r>
              <a:rPr lang="en-US" altLang="zh-CN" dirty="0"/>
              <a:t>Packets</a:t>
            </a:r>
            <a:r>
              <a:rPr lang="zh-CN" altLang="en-US" dirty="0"/>
              <a:t> </a:t>
            </a:r>
            <a:r>
              <a:rPr lang="en-US" altLang="zh-CN" dirty="0"/>
              <a:t>in</a:t>
            </a:r>
            <a:r>
              <a:rPr lang="zh-CN" altLang="en-US" dirty="0"/>
              <a:t> </a:t>
            </a:r>
            <a:r>
              <a:rPr lang="en-US" altLang="zh-CN" dirty="0"/>
              <a:t>Data</a:t>
            </a:r>
            <a:r>
              <a:rPr lang="zh-CN" altLang="en-US" dirty="0"/>
              <a:t> </a:t>
            </a:r>
            <a:r>
              <a:rPr lang="en-US" altLang="zh-CN" dirty="0"/>
              <a:t>Centers</a:t>
            </a:r>
            <a:endParaRPr lang="en-US" dirty="0"/>
          </a:p>
        </p:txBody>
      </p:sp>
      <p:sp>
        <p:nvSpPr>
          <p:cNvPr id="3" name="Subtitle 2"/>
          <p:cNvSpPr>
            <a:spLocks noGrp="1"/>
          </p:cNvSpPr>
          <p:nvPr>
            <p:ph type="subTitle" idx="1"/>
          </p:nvPr>
        </p:nvSpPr>
        <p:spPr>
          <a:xfrm>
            <a:off x="1828800" y="3258879"/>
            <a:ext cx="8534400" cy="1752600"/>
          </a:xfrm>
        </p:spPr>
        <p:txBody>
          <a:bodyPr/>
          <a:lstStyle/>
          <a:p>
            <a:r>
              <a:rPr lang="en-US" sz="3200" dirty="0">
                <a:solidFill>
                  <a:schemeClr val="tx1"/>
                </a:solidFill>
              </a:rPr>
              <a:t>Yuliang Li</a:t>
            </a:r>
            <a:endParaRPr lang="en-US" dirty="0">
              <a:solidFill>
                <a:schemeClr val="tx1"/>
              </a:solidFill>
            </a:endParaRPr>
          </a:p>
          <a:p>
            <a:r>
              <a:rPr lang="en-US" sz="2400" dirty="0" err="1">
                <a:solidFill>
                  <a:schemeClr val="tx1"/>
                </a:solidFill>
              </a:rPr>
              <a:t>Rui</a:t>
            </a:r>
            <a:r>
              <a:rPr lang="en-US" sz="2400" dirty="0">
                <a:solidFill>
                  <a:schemeClr val="tx1"/>
                </a:solidFill>
              </a:rPr>
              <a:t> Miao	</a:t>
            </a:r>
            <a:r>
              <a:rPr lang="en-US" sz="2400" dirty="0" err="1">
                <a:solidFill>
                  <a:schemeClr val="tx1"/>
                </a:solidFill>
              </a:rPr>
              <a:t>Changhoon</a:t>
            </a:r>
            <a:r>
              <a:rPr lang="en-US" sz="2400" dirty="0">
                <a:solidFill>
                  <a:schemeClr val="tx1"/>
                </a:solidFill>
              </a:rPr>
              <a:t> Kim	</a:t>
            </a:r>
            <a:r>
              <a:rPr lang="en-US" sz="2400" dirty="0" err="1">
                <a:solidFill>
                  <a:schemeClr val="tx1"/>
                </a:solidFill>
              </a:rPr>
              <a:t>Minlan</a:t>
            </a:r>
            <a:r>
              <a:rPr lang="en-US" sz="2400" dirty="0">
                <a:solidFill>
                  <a:schemeClr val="tx1"/>
                </a:solidFill>
              </a:rPr>
              <a:t> Yu</a:t>
            </a:r>
          </a:p>
        </p:txBody>
      </p:sp>
      <p:pic>
        <p:nvPicPr>
          <p:cNvPr id="6" name="Picture 5"/>
          <p:cNvPicPr>
            <a:picLocks noChangeAspect="1"/>
          </p:cNvPicPr>
          <p:nvPr/>
        </p:nvPicPr>
        <p:blipFill>
          <a:blip r:embed="rId3"/>
          <a:stretch>
            <a:fillRect/>
          </a:stretch>
        </p:blipFill>
        <p:spPr>
          <a:xfrm>
            <a:off x="6954087" y="5665512"/>
            <a:ext cx="2968846" cy="997347"/>
          </a:xfrm>
          <a:prstGeom prst="rect">
            <a:avLst/>
          </a:prstGeom>
        </p:spPr>
      </p:pic>
      <p:pic>
        <p:nvPicPr>
          <p:cNvPr id="8" name="Picture 7"/>
          <p:cNvPicPr>
            <a:picLocks noChangeAspect="1"/>
          </p:cNvPicPr>
          <p:nvPr/>
        </p:nvPicPr>
        <p:blipFill>
          <a:blip r:embed="rId4"/>
          <a:stretch>
            <a:fillRect/>
          </a:stretch>
        </p:blipFill>
        <p:spPr>
          <a:xfrm>
            <a:off x="4044589" y="4411586"/>
            <a:ext cx="4136688" cy="997347"/>
          </a:xfrm>
          <a:prstGeom prst="rect">
            <a:avLst/>
          </a:prstGeom>
        </p:spPr>
      </p:pic>
      <p:pic>
        <p:nvPicPr>
          <p:cNvPr id="7" name="Picture 6"/>
          <p:cNvPicPr>
            <a:picLocks noChangeAspect="1"/>
          </p:cNvPicPr>
          <p:nvPr/>
        </p:nvPicPr>
        <p:blipFill>
          <a:blip r:embed="rId5"/>
          <a:stretch>
            <a:fillRect/>
          </a:stretch>
        </p:blipFill>
        <p:spPr>
          <a:xfrm>
            <a:off x="1908943" y="5564293"/>
            <a:ext cx="4271291" cy="997347"/>
          </a:xfrm>
          <a:prstGeom prst="rect">
            <a:avLst/>
          </a:prstGeom>
        </p:spPr>
      </p:pic>
    </p:spTree>
    <p:extLst>
      <p:ext uri="{BB962C8B-B14F-4D97-AF65-F5344CB8AC3E}">
        <p14:creationId xmlns:p14="http://schemas.microsoft.com/office/powerpoint/2010/main" val="1790424523"/>
      </p:ext>
    </p:extLst>
  </p:cSld>
  <p:clrMapOvr>
    <a:masterClrMapping/>
  </p:clrMapOvr>
  <mc:AlternateContent xmlns:mc="http://schemas.openxmlformats.org/markup-compatibility/2006" xmlns:p14="http://schemas.microsoft.com/office/powerpoint/2010/main">
    <mc:Choice Requires="p14">
      <p:transition spd="slow" p14:dur="2000" advTm="13532"/>
    </mc:Choice>
    <mc:Fallback xmlns="">
      <p:transition spd="slow" advTm="135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6"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7"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graphicFrame>
        <p:nvGraphicFramePr>
          <p:cNvPr id="16" name="Table 15"/>
          <p:cNvGraphicFramePr/>
          <p:nvPr>
            <p:extLst>
              <p:ext uri="{D42A27DB-BD31-4B8C-83A1-F6EECF244321}">
                <p14:modId xmlns:p14="http://schemas.microsoft.com/office/powerpoint/2010/main" val="1840939229"/>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a</a:t>
                      </a:r>
                      <a:endParaRPr sz="2400" dirty="0"/>
                    </a:p>
                    <a:p>
                      <a:pPr algn="ctr">
                        <a:lnSpc>
                          <a:spcPct val="100000"/>
                        </a:lnSpc>
                      </a:pPr>
                      <a:r>
                        <a:rPr lang="en-US" sz="2400" dirty="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sz="2400" dirty="0"/>
                    </a:p>
                    <a:p>
                      <a:pPr algn="ctr">
                        <a:lnSpc>
                          <a:spcPct val="100000"/>
                        </a:lnSpc>
                      </a:pPr>
                      <a:r>
                        <a:rPr lang="en-US" sz="2400" dirty="0"/>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sz="2400" dirty="0"/>
                        <a:t>0</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17" name="Table 16"/>
          <p:cNvGraphicFramePr/>
          <p:nvPr>
            <p:extLst>
              <p:ext uri="{D42A27DB-BD31-4B8C-83A1-F6EECF244321}">
                <p14:modId xmlns:p14="http://schemas.microsoft.com/office/powerpoint/2010/main" val="796102181"/>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a:solidFill>
                            <a:srgbClr val="000000"/>
                          </a:solidFill>
                          <a:latin typeface="Calibri"/>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0</a:t>
                      </a:r>
                    </a:p>
                    <a:p>
                      <a:pPr algn="ctr">
                        <a:lnSpc>
                          <a:spcPct val="100000"/>
                        </a:lnSpc>
                      </a:pPr>
                      <a:r>
                        <a:rPr lang="en-US" altLang="zh-CN"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altLang="zh-CN" sz="2400" dirty="0"/>
                        <a:t>0</a:t>
                      </a:r>
                      <a:endParaRPr sz="2400" dirty="0"/>
                    </a:p>
                  </a:txBody>
                  <a:tcPr marL="0" marR="0" marT="0" marB="0"/>
                </a:tc>
                <a:extLst>
                  <a:ext uri="{0D108BD9-81ED-4DB2-BD59-A6C34878D82A}">
                    <a16:rowId xmlns:a16="http://schemas.microsoft.com/office/drawing/2014/main" val="10000"/>
                  </a:ext>
                </a:extLst>
              </a:tr>
            </a:tbl>
          </a:graphicData>
        </a:graphic>
      </p:graphicFrame>
      <p:grpSp>
        <p:nvGrpSpPr>
          <p:cNvPr id="28" name="Group 27"/>
          <p:cNvGrpSpPr/>
          <p:nvPr/>
        </p:nvGrpSpPr>
        <p:grpSpPr>
          <a:xfrm>
            <a:off x="9258087" y="2105005"/>
            <a:ext cx="2995401" cy="4201650"/>
            <a:chOff x="9258087" y="2105005"/>
            <a:chExt cx="2995401" cy="4201650"/>
          </a:xfrm>
        </p:grpSpPr>
        <p:pic>
          <p:nvPicPr>
            <p:cNvPr id="22"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p:cNvPicPr>
              <a:picLocks noChangeAspect="1"/>
            </p:cNvPicPr>
            <p:nvPr/>
          </p:nvPicPr>
          <p:blipFill>
            <a:blip r:embed="rId4"/>
            <a:stretch>
              <a:fillRect/>
            </a:stretch>
          </p:blipFill>
          <p:spPr>
            <a:xfrm>
              <a:off x="9536422" y="5224708"/>
              <a:ext cx="807299" cy="1081947"/>
            </a:xfrm>
            <a:prstGeom prst="rect">
              <a:avLst/>
            </a:prstGeom>
          </p:spPr>
        </p:pic>
        <p:sp>
          <p:nvSpPr>
            <p:cNvPr id="25" name="TextBox 24"/>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26" name="TextBox 25"/>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7" name="TextBox 26"/>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sp>
        <p:nvSpPr>
          <p:cNvPr id="18" name="CustomShape 3"/>
          <p:cNvSpPr/>
          <p:nvPr/>
        </p:nvSpPr>
        <p:spPr>
          <a:xfrm>
            <a:off x="9592177" y="2562702"/>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cxnSp>
        <p:nvCxnSpPr>
          <p:cNvPr id="20" name="Straight Arrow Connector 19"/>
          <p:cNvCxnSpPr>
            <a:stCxn id="18" idx="2"/>
          </p:cNvCxnSpPr>
          <p:nvPr/>
        </p:nvCxnSpPr>
        <p:spPr>
          <a:xfrm>
            <a:off x="9976226" y="2882742"/>
            <a:ext cx="0" cy="777737"/>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075384" y="3198814"/>
            <a:ext cx="772840" cy="461665"/>
          </a:xfrm>
          <a:prstGeom prst="rect">
            <a:avLst/>
          </a:prstGeom>
          <a:noFill/>
        </p:spPr>
        <p:txBody>
          <a:bodyPr wrap="none" rtlCol="0">
            <a:spAutoFit/>
          </a:bodyPr>
          <a:lstStyle/>
          <a:p>
            <a:r>
              <a:rPr lang="en-US" sz="2400" dirty="0">
                <a:solidFill>
                  <a:schemeClr val="accent6"/>
                </a:solidFill>
              </a:rPr>
              <a:t>drop</a:t>
            </a:r>
          </a:p>
        </p:txBody>
      </p:sp>
      <p:sp>
        <p:nvSpPr>
          <p:cNvPr id="29" name="TextBox 28"/>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extLst>
      <p:ext uri="{BB962C8B-B14F-4D97-AF65-F5344CB8AC3E}">
        <p14:creationId xmlns:p14="http://schemas.microsoft.com/office/powerpoint/2010/main" val="76473557"/>
      </p:ext>
    </p:extLst>
  </p:cSld>
  <p:clrMapOvr>
    <a:masterClrMapping/>
  </p:clrMapOvr>
  <mc:AlternateContent xmlns:mc="http://schemas.openxmlformats.org/markup-compatibility/2006" xmlns:p14="http://schemas.microsoft.com/office/powerpoint/2010/main">
    <mc:Choice Requires="p14">
      <p:transition spd="med" p14:dur="700" advTm="6485">
        <p:fade/>
      </p:transition>
    </mc:Choice>
    <mc:Fallback xmlns="">
      <p:transition spd="med" advTm="648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9" name="CustomShape 3"/>
          <p:cNvSpPr/>
          <p:nvPr/>
        </p:nvSpPr>
        <p:spPr>
          <a:xfrm>
            <a:off x="4306948"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10" name="CustomShape 3"/>
          <p:cNvSpPr/>
          <p:nvPr/>
        </p:nvSpPr>
        <p:spPr>
          <a:xfrm>
            <a:off x="5483476" y="168793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11" name="CustomShape 3"/>
          <p:cNvSpPr/>
          <p:nvPr/>
        </p:nvSpPr>
        <p:spPr>
          <a:xfrm>
            <a:off x="7681083"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graphicFrame>
        <p:nvGraphicFramePr>
          <p:cNvPr id="13" name="Table 12"/>
          <p:cNvGraphicFramePr/>
          <p:nvPr>
            <p:extLst>
              <p:ext uri="{D42A27DB-BD31-4B8C-83A1-F6EECF244321}">
                <p14:modId xmlns:p14="http://schemas.microsoft.com/office/powerpoint/2010/main" val="626134021"/>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a</a:t>
                      </a:r>
                      <a:endParaRPr sz="2400" dirty="0"/>
                    </a:p>
                    <a:p>
                      <a:pPr algn="ctr">
                        <a:lnSpc>
                          <a:spcPct val="100000"/>
                        </a:lnSpc>
                      </a:pPr>
                      <a:r>
                        <a:rPr lang="en-US" sz="2400" dirty="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b</a:t>
                      </a:r>
                      <a:endParaRPr sz="2400" dirty="0"/>
                    </a:p>
                    <a:p>
                      <a:pPr algn="ctr">
                        <a:lnSpc>
                          <a:spcPct val="100000"/>
                        </a:lnSpc>
                      </a:pPr>
                      <a:r>
                        <a:rPr lang="en-US" sz="2400" dirty="0"/>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⊕b</a:t>
                      </a:r>
                      <a:endParaRPr sz="2400" dirty="0"/>
                    </a:p>
                    <a:p>
                      <a:pPr algn="ctr">
                        <a:lnSpc>
                          <a:spcPct val="100000"/>
                        </a:lnSpc>
                      </a:pPr>
                      <a:r>
                        <a:rPr lang="en-US" sz="2400" dirty="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t>1</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14" name="Table 13"/>
          <p:cNvGraphicFramePr/>
          <p:nvPr>
            <p:extLst>
              <p:ext uri="{D42A27DB-BD31-4B8C-83A1-F6EECF244321}">
                <p14:modId xmlns:p14="http://schemas.microsoft.com/office/powerpoint/2010/main" val="537582554"/>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a:solidFill>
                            <a:srgbClr val="000000"/>
                          </a:solidFill>
                          <a:latin typeface="Calibri"/>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b</a:t>
                      </a:r>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t>1</a:t>
                      </a:r>
                      <a:endParaRPr sz="2400" dirty="0"/>
                    </a:p>
                  </a:txBody>
                  <a:tcPr marL="0" marR="0" marT="0" marB="0"/>
                </a:tc>
                <a:extLst>
                  <a:ext uri="{0D108BD9-81ED-4DB2-BD59-A6C34878D82A}">
                    <a16:rowId xmlns:a16="http://schemas.microsoft.com/office/drawing/2014/main" val="10000"/>
                  </a:ext>
                </a:extLst>
              </a:tr>
            </a:tbl>
          </a:graphicData>
        </a:graphic>
      </p:graphicFrame>
      <p:sp>
        <p:nvSpPr>
          <p:cNvPr id="15"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16"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17"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grpSp>
        <p:nvGrpSpPr>
          <p:cNvPr id="24" name="Group 23"/>
          <p:cNvGrpSpPr/>
          <p:nvPr/>
        </p:nvGrpSpPr>
        <p:grpSpPr>
          <a:xfrm>
            <a:off x="9258087" y="2105005"/>
            <a:ext cx="2995401" cy="4201650"/>
            <a:chOff x="9258087" y="2105005"/>
            <a:chExt cx="2995401" cy="4201650"/>
          </a:xfrm>
        </p:grpSpPr>
        <p:pic>
          <p:nvPicPr>
            <p:cNvPr id="1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4"/>
            <a:stretch>
              <a:fillRect/>
            </a:stretch>
          </p:blipFill>
          <p:spPr>
            <a:xfrm>
              <a:off x="9536422" y="5224708"/>
              <a:ext cx="807299" cy="1081947"/>
            </a:xfrm>
            <a:prstGeom prst="rect">
              <a:avLst/>
            </a:prstGeom>
          </p:spPr>
        </p:pic>
        <p:sp>
          <p:nvSpPr>
            <p:cNvPr id="21" name="TextBox 20"/>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22" name="TextBox 21"/>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3" name="TextBox 22"/>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sp>
        <p:nvSpPr>
          <p:cNvPr id="25" name="CustomShape 3"/>
          <p:cNvSpPr/>
          <p:nvPr/>
        </p:nvSpPr>
        <p:spPr>
          <a:xfrm>
            <a:off x="9525118" y="24607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cxnSp>
        <p:nvCxnSpPr>
          <p:cNvPr id="28" name="Straight Arrow Connector 27"/>
          <p:cNvCxnSpPr/>
          <p:nvPr/>
        </p:nvCxnSpPr>
        <p:spPr>
          <a:xfrm>
            <a:off x="9893098" y="2792550"/>
            <a:ext cx="0" cy="1174638"/>
          </a:xfrm>
          <a:prstGeom prst="straightConnector1">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CustomShape 3"/>
          <p:cNvSpPr/>
          <p:nvPr/>
        </p:nvSpPr>
        <p:spPr>
          <a:xfrm>
            <a:off x="9525118" y="4064420"/>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5" name="CustomShape 3"/>
          <p:cNvSpPr/>
          <p:nvPr/>
        </p:nvSpPr>
        <p:spPr>
          <a:xfrm>
            <a:off x="4306948"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6" name="CustomShape 3"/>
          <p:cNvSpPr/>
          <p:nvPr/>
        </p:nvSpPr>
        <p:spPr>
          <a:xfrm>
            <a:off x="5483476" y="365349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7" name="CustomShape 3"/>
          <p:cNvSpPr/>
          <p:nvPr/>
        </p:nvSpPr>
        <p:spPr>
          <a:xfrm>
            <a:off x="7681083"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6" name="TextBox 25"/>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extLst>
      <p:ext uri="{BB962C8B-B14F-4D97-AF65-F5344CB8AC3E}">
        <p14:creationId xmlns:p14="http://schemas.microsoft.com/office/powerpoint/2010/main" val="652504678"/>
      </p:ext>
    </p:extLst>
  </p:cSld>
  <p:clrMapOvr>
    <a:masterClrMapping/>
  </p:clrMapOvr>
  <mc:AlternateContent xmlns:mc="http://schemas.openxmlformats.org/markup-compatibility/2006" xmlns:p14="http://schemas.microsoft.com/office/powerpoint/2010/main">
    <mc:Choice Requires="p14">
      <p:transition spd="med" p14:dur="700" advTm="9293">
        <p:fade/>
      </p:transition>
    </mc:Choice>
    <mc:Fallback xmlns="">
      <p:transition spd="med" advTm="929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12" name="CustomShape 3"/>
          <p:cNvSpPr/>
          <p:nvPr/>
        </p:nvSpPr>
        <p:spPr>
          <a:xfrm>
            <a:off x="3160901"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13" name="CustomShape 3"/>
          <p:cNvSpPr/>
          <p:nvPr/>
        </p:nvSpPr>
        <p:spPr>
          <a:xfrm>
            <a:off x="4306948"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14" name="CustomShape 3"/>
          <p:cNvSpPr/>
          <p:nvPr/>
        </p:nvSpPr>
        <p:spPr>
          <a:xfrm>
            <a:off x="6568563"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grpSp>
        <p:nvGrpSpPr>
          <p:cNvPr id="16" name="Group 15"/>
          <p:cNvGrpSpPr/>
          <p:nvPr/>
        </p:nvGrpSpPr>
        <p:grpSpPr>
          <a:xfrm>
            <a:off x="9258087" y="2105005"/>
            <a:ext cx="2995401" cy="4201650"/>
            <a:chOff x="9258087" y="2105005"/>
            <a:chExt cx="2995401" cy="4201650"/>
          </a:xfrm>
        </p:grpSpPr>
        <p:pic>
          <p:nvPicPr>
            <p:cNvPr id="17"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a:blip r:embed="rId4"/>
            <a:stretch>
              <a:fillRect/>
            </a:stretch>
          </p:blipFill>
          <p:spPr>
            <a:xfrm>
              <a:off x="9536422" y="5224708"/>
              <a:ext cx="807299" cy="1081947"/>
            </a:xfrm>
            <a:prstGeom prst="rect">
              <a:avLst/>
            </a:prstGeom>
          </p:spPr>
        </p:pic>
        <p:sp>
          <p:nvSpPr>
            <p:cNvPr id="20" name="TextBox 19"/>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21" name="TextBox 20"/>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2" name="TextBox 21"/>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graphicFrame>
        <p:nvGraphicFramePr>
          <p:cNvPr id="23" name="Table 22"/>
          <p:cNvGraphicFramePr/>
          <p:nvPr>
            <p:extLst>
              <p:ext uri="{D42A27DB-BD31-4B8C-83A1-F6EECF244321}">
                <p14:modId xmlns:p14="http://schemas.microsoft.com/office/powerpoint/2010/main" val="299551311"/>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a</a:t>
                      </a:r>
                      <a:r>
                        <a:rPr lang="en-US" altLang="zh-CN" sz="2400" dirty="0" err="1">
                          <a:solidFill>
                            <a:srgbClr val="000000"/>
                          </a:solidFill>
                          <a:latin typeface="+mn-lt"/>
                        </a:rPr>
                        <a:t>⊕c</a:t>
                      </a:r>
                      <a:endParaRPr sz="2400" dirty="0"/>
                    </a:p>
                    <a:p>
                      <a:pPr algn="ctr">
                        <a:lnSpc>
                          <a:spcPct val="100000"/>
                        </a:lnSpc>
                      </a:pPr>
                      <a:r>
                        <a:rPr lang="en-US" sz="2400" dirty="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b</a:t>
                      </a:r>
                      <a:r>
                        <a:rPr lang="en-US" altLang="zh-CN" sz="2400" dirty="0" err="1">
                          <a:solidFill>
                            <a:srgbClr val="000000"/>
                          </a:solidFill>
                          <a:latin typeface="+mn-lt"/>
                        </a:rPr>
                        <a:t>⊕c</a:t>
                      </a:r>
                      <a:endParaRPr sz="2400" dirty="0"/>
                    </a:p>
                    <a:p>
                      <a:pPr algn="ctr">
                        <a:lnSpc>
                          <a:spcPct val="100000"/>
                        </a:lnSpc>
                      </a:pPr>
                      <a:r>
                        <a:rPr lang="en-US" sz="2400" dirty="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⊕b</a:t>
                      </a:r>
                      <a:endParaRPr sz="2400" dirty="0"/>
                    </a:p>
                    <a:p>
                      <a:pPr algn="ctr">
                        <a:lnSpc>
                          <a:spcPct val="100000"/>
                        </a:lnSpc>
                      </a:pPr>
                      <a:r>
                        <a:rPr lang="en-US" sz="2400" dirty="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t>1</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24" name="Table 23"/>
          <p:cNvGraphicFramePr/>
          <p:nvPr>
            <p:extLst>
              <p:ext uri="{D42A27DB-BD31-4B8C-83A1-F6EECF244321}">
                <p14:modId xmlns:p14="http://schemas.microsoft.com/office/powerpoint/2010/main" val="377008536"/>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a:solidFill>
                            <a:srgbClr val="000000"/>
                          </a:solidFill>
                          <a:latin typeface="Calibri"/>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b</a:t>
                      </a:r>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a:t>1</a:t>
                      </a:r>
                      <a:endParaRPr sz="2400" dirty="0"/>
                    </a:p>
                  </a:txBody>
                  <a:tcPr marL="0" marR="0" marT="0" marB="0"/>
                </a:tc>
                <a:extLst>
                  <a:ext uri="{0D108BD9-81ED-4DB2-BD59-A6C34878D82A}">
                    <a16:rowId xmlns:a16="http://schemas.microsoft.com/office/drawing/2014/main" val="10000"/>
                  </a:ext>
                </a:extLst>
              </a:tr>
            </a:tbl>
          </a:graphicData>
        </a:graphic>
      </p:graphicFrame>
      <p:sp>
        <p:nvSpPr>
          <p:cNvPr id="25" name="CustomShape 3"/>
          <p:cNvSpPr/>
          <p:nvPr/>
        </p:nvSpPr>
        <p:spPr>
          <a:xfrm>
            <a:off x="4306948"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6" name="CustomShape 3"/>
          <p:cNvSpPr/>
          <p:nvPr/>
        </p:nvSpPr>
        <p:spPr>
          <a:xfrm>
            <a:off x="5483476" y="168793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7" name="CustomShape 3"/>
          <p:cNvSpPr/>
          <p:nvPr/>
        </p:nvSpPr>
        <p:spPr>
          <a:xfrm>
            <a:off x="7681083"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8"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29"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0"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7" name="CustomShape 3"/>
          <p:cNvSpPr/>
          <p:nvPr/>
        </p:nvSpPr>
        <p:spPr>
          <a:xfrm>
            <a:off x="4306948"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8" name="CustomShape 3"/>
          <p:cNvSpPr/>
          <p:nvPr/>
        </p:nvSpPr>
        <p:spPr>
          <a:xfrm>
            <a:off x="5483476" y="365349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9" name="CustomShape 3"/>
          <p:cNvSpPr/>
          <p:nvPr/>
        </p:nvSpPr>
        <p:spPr>
          <a:xfrm>
            <a:off x="7681083"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40" name="CustomShape 3"/>
          <p:cNvSpPr/>
          <p:nvPr/>
        </p:nvSpPr>
        <p:spPr>
          <a:xfrm>
            <a:off x="9521045" y="251301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cxnSp>
        <p:nvCxnSpPr>
          <p:cNvPr id="41" name="Straight Arrow Connector 40"/>
          <p:cNvCxnSpPr/>
          <p:nvPr/>
        </p:nvCxnSpPr>
        <p:spPr>
          <a:xfrm>
            <a:off x="9976226" y="2882742"/>
            <a:ext cx="0" cy="777737"/>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075384" y="3198814"/>
            <a:ext cx="772840" cy="461665"/>
          </a:xfrm>
          <a:prstGeom prst="rect">
            <a:avLst/>
          </a:prstGeom>
          <a:noFill/>
        </p:spPr>
        <p:txBody>
          <a:bodyPr wrap="none" rtlCol="0">
            <a:spAutoFit/>
          </a:bodyPr>
          <a:lstStyle/>
          <a:p>
            <a:r>
              <a:rPr lang="en-US" sz="2400" dirty="0">
                <a:solidFill>
                  <a:srgbClr val="0070C0"/>
                </a:solidFill>
              </a:rPr>
              <a:t>drop</a:t>
            </a:r>
          </a:p>
        </p:txBody>
      </p:sp>
      <p:sp>
        <p:nvSpPr>
          <p:cNvPr id="31" name="TextBox 30"/>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extLst>
      <p:ext uri="{BB962C8B-B14F-4D97-AF65-F5344CB8AC3E}">
        <p14:creationId xmlns:p14="http://schemas.microsoft.com/office/powerpoint/2010/main" val="1887537569"/>
      </p:ext>
    </p:extLst>
  </p:cSld>
  <p:clrMapOvr>
    <a:masterClrMapping/>
  </p:clrMapOvr>
  <mc:AlternateContent xmlns:mc="http://schemas.openxmlformats.org/markup-compatibility/2006" xmlns:p14="http://schemas.microsoft.com/office/powerpoint/2010/main">
    <mc:Choice Requires="p14">
      <p:transition spd="med" p14:dur="700" advTm="3413">
        <p:fade/>
      </p:transition>
    </mc:Choice>
    <mc:Fallback xmlns="">
      <p:transition spd="med" advTm="341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15" name="CustomShape 3"/>
          <p:cNvSpPr/>
          <p:nvPr/>
        </p:nvSpPr>
        <p:spPr>
          <a:xfrm>
            <a:off x="3160900" y="1298259"/>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16" name="CustomShape 3"/>
          <p:cNvSpPr/>
          <p:nvPr/>
        </p:nvSpPr>
        <p:spPr>
          <a:xfrm>
            <a:off x="5483476" y="1298259"/>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17" name="CustomShape 3"/>
          <p:cNvSpPr/>
          <p:nvPr/>
        </p:nvSpPr>
        <p:spPr>
          <a:xfrm>
            <a:off x="7681083" y="1687937"/>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rPr>
              <a:t>d</a:t>
            </a:r>
            <a:endParaRPr sz="2400" dirty="0">
              <a:solidFill>
                <a:schemeClr val="bg1"/>
              </a:solidFill>
            </a:endParaRPr>
          </a:p>
        </p:txBody>
      </p:sp>
      <p:grpSp>
        <p:nvGrpSpPr>
          <p:cNvPr id="19" name="Group 18"/>
          <p:cNvGrpSpPr/>
          <p:nvPr/>
        </p:nvGrpSpPr>
        <p:grpSpPr>
          <a:xfrm>
            <a:off x="9258087" y="2105005"/>
            <a:ext cx="2995401" cy="4201650"/>
            <a:chOff x="9258087" y="2105005"/>
            <a:chExt cx="2995401" cy="4201650"/>
          </a:xfrm>
        </p:grpSpPr>
        <p:pic>
          <p:nvPicPr>
            <p:cNvPr id="2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5"/>
            <a:stretch>
              <a:fillRect/>
            </a:stretch>
          </p:blipFill>
          <p:spPr>
            <a:xfrm>
              <a:off x="9536422" y="5224708"/>
              <a:ext cx="807299" cy="1081947"/>
            </a:xfrm>
            <a:prstGeom prst="rect">
              <a:avLst/>
            </a:prstGeom>
          </p:spPr>
        </p:pic>
        <p:sp>
          <p:nvSpPr>
            <p:cNvPr id="23" name="TextBox 22"/>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24" name="TextBox 23"/>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5" name="TextBox 24"/>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graphicFrame>
        <p:nvGraphicFramePr>
          <p:cNvPr id="26" name="Table 25"/>
          <p:cNvGraphicFramePr/>
          <p:nvPr>
            <p:extLst>
              <p:ext uri="{D42A27DB-BD31-4B8C-83A1-F6EECF244321}">
                <p14:modId xmlns:p14="http://schemas.microsoft.com/office/powerpoint/2010/main" val="404761324"/>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a</a:t>
                      </a:r>
                      <a:r>
                        <a:rPr lang="en-US" altLang="zh-CN" sz="2400" dirty="0" err="1">
                          <a:solidFill>
                            <a:srgbClr val="000000"/>
                          </a:solidFill>
                          <a:latin typeface="+mn-lt"/>
                        </a:rPr>
                        <a:t>⊕c⊕d</a:t>
                      </a:r>
                      <a:endParaRPr sz="2400" dirty="0"/>
                    </a:p>
                    <a:p>
                      <a:pPr algn="ctr">
                        <a:lnSpc>
                          <a:spcPct val="100000"/>
                        </a:lnSpc>
                      </a:pPr>
                      <a:r>
                        <a:rPr lang="en-US" sz="2400" dirty="0">
                          <a:solidFill>
                            <a:srgbClr val="000000"/>
                          </a:solidFill>
                          <a:latin typeface="Calibri"/>
                        </a:rPr>
                        <a:t>3</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b</a:t>
                      </a:r>
                      <a:r>
                        <a:rPr lang="en-US" altLang="zh-CN" sz="2400" dirty="0" err="1">
                          <a:solidFill>
                            <a:srgbClr val="000000"/>
                          </a:solidFill>
                          <a:latin typeface="+mn-lt"/>
                        </a:rPr>
                        <a:t>⊕c</a:t>
                      </a:r>
                      <a:endParaRPr sz="2400" dirty="0"/>
                    </a:p>
                    <a:p>
                      <a:pPr algn="ctr">
                        <a:lnSpc>
                          <a:spcPct val="100000"/>
                        </a:lnSpc>
                      </a:pPr>
                      <a:r>
                        <a:rPr lang="en-US" sz="2400" dirty="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⊕b⊕d</a:t>
                      </a:r>
                      <a:endParaRPr sz="2400" dirty="0"/>
                    </a:p>
                    <a:p>
                      <a:pPr algn="ctr">
                        <a:lnSpc>
                          <a:spcPct val="100000"/>
                        </a:lnSpc>
                      </a:pPr>
                      <a:r>
                        <a:rPr lang="en-US" sz="2400" dirty="0"/>
                        <a:t>3</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b</a:t>
                      </a:r>
                      <a:r>
                        <a:rPr lang="en-US" altLang="zh-CN" sz="2400" dirty="0" err="1">
                          <a:solidFill>
                            <a:srgbClr val="000000"/>
                          </a:solidFill>
                          <a:latin typeface="+mn-lt"/>
                        </a:rPr>
                        <a:t>⊕d</a:t>
                      </a:r>
                      <a:endParaRPr sz="2400" dirty="0"/>
                    </a:p>
                    <a:p>
                      <a:pPr algn="ctr">
                        <a:lnSpc>
                          <a:spcPct val="100000"/>
                        </a:lnSpc>
                      </a:pPr>
                      <a:r>
                        <a:rPr lang="en-US" sz="2400" dirty="0"/>
                        <a:t>2</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27" name="Table 26"/>
          <p:cNvGraphicFramePr/>
          <p:nvPr>
            <p:extLst>
              <p:ext uri="{D42A27DB-BD31-4B8C-83A1-F6EECF244321}">
                <p14:modId xmlns:p14="http://schemas.microsoft.com/office/powerpoint/2010/main" val="1681586184"/>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sz="2400" dirty="0">
                          <a:solidFill>
                            <a:srgbClr val="000000"/>
                          </a:solidFill>
                          <a:latin typeface="Calibri"/>
                        </a:rPr>
                        <a:t>d</a:t>
                      </a:r>
                      <a:endParaRPr sz="2400" dirty="0"/>
                    </a:p>
                    <a:p>
                      <a:pPr algn="ctr">
                        <a:lnSpc>
                          <a:spcPct val="100000"/>
                        </a:lnSpc>
                      </a:pPr>
                      <a:r>
                        <a:rPr lang="en-US" sz="2400" dirty="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b</a:t>
                      </a:r>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b</a:t>
                      </a:r>
                      <a:r>
                        <a:rPr lang="en-US" altLang="zh-CN" sz="2400" dirty="0" err="1">
                          <a:solidFill>
                            <a:srgbClr val="000000"/>
                          </a:solidFill>
                          <a:latin typeface="+mn-lt"/>
                        </a:rPr>
                        <a:t>⊕d</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b</a:t>
                      </a:r>
                      <a:r>
                        <a:rPr lang="en-US" altLang="zh-CN" sz="2400" dirty="0" err="1">
                          <a:solidFill>
                            <a:srgbClr val="000000"/>
                          </a:solidFill>
                          <a:latin typeface="+mn-lt"/>
                        </a:rPr>
                        <a:t>⊕d</a:t>
                      </a:r>
                      <a:endParaRPr sz="2400" dirty="0"/>
                    </a:p>
                    <a:p>
                      <a:pPr algn="ctr">
                        <a:lnSpc>
                          <a:spcPct val="100000"/>
                        </a:lnSpc>
                      </a:pPr>
                      <a:r>
                        <a:rPr lang="en-US" sz="2400" dirty="0"/>
                        <a:t>2</a:t>
                      </a:r>
                      <a:endParaRPr sz="2400" dirty="0"/>
                    </a:p>
                  </a:txBody>
                  <a:tcPr marL="0" marR="0" marT="0" marB="0"/>
                </a:tc>
                <a:extLst>
                  <a:ext uri="{0D108BD9-81ED-4DB2-BD59-A6C34878D82A}">
                    <a16:rowId xmlns:a16="http://schemas.microsoft.com/office/drawing/2014/main" val="10000"/>
                  </a:ext>
                </a:extLst>
              </a:tr>
            </a:tbl>
          </a:graphicData>
        </a:graphic>
      </p:graphicFrame>
      <p:sp>
        <p:nvSpPr>
          <p:cNvPr id="28" name="CustomShape 3"/>
          <p:cNvSpPr/>
          <p:nvPr/>
        </p:nvSpPr>
        <p:spPr>
          <a:xfrm>
            <a:off x="3160901"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29" name="CustomShape 3"/>
          <p:cNvSpPr/>
          <p:nvPr/>
        </p:nvSpPr>
        <p:spPr>
          <a:xfrm>
            <a:off x="4306948"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30" name="CustomShape 3"/>
          <p:cNvSpPr/>
          <p:nvPr/>
        </p:nvSpPr>
        <p:spPr>
          <a:xfrm>
            <a:off x="6568563"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31" name="CustomShape 3"/>
          <p:cNvSpPr/>
          <p:nvPr/>
        </p:nvSpPr>
        <p:spPr>
          <a:xfrm>
            <a:off x="4306948"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2" name="CustomShape 3"/>
          <p:cNvSpPr/>
          <p:nvPr/>
        </p:nvSpPr>
        <p:spPr>
          <a:xfrm>
            <a:off x="5483476" y="168793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3" name="CustomShape 3"/>
          <p:cNvSpPr/>
          <p:nvPr/>
        </p:nvSpPr>
        <p:spPr>
          <a:xfrm>
            <a:off x="7681083"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4"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5"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6"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7" name="CustomShape 3"/>
          <p:cNvSpPr/>
          <p:nvPr/>
        </p:nvSpPr>
        <p:spPr>
          <a:xfrm>
            <a:off x="4306948"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8" name="CustomShape 3"/>
          <p:cNvSpPr/>
          <p:nvPr/>
        </p:nvSpPr>
        <p:spPr>
          <a:xfrm>
            <a:off x="5483476" y="365349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9" name="CustomShape 3"/>
          <p:cNvSpPr/>
          <p:nvPr/>
        </p:nvSpPr>
        <p:spPr>
          <a:xfrm>
            <a:off x="7681083"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40" name="CustomShape 3"/>
          <p:cNvSpPr/>
          <p:nvPr/>
        </p:nvSpPr>
        <p:spPr>
          <a:xfrm>
            <a:off x="3160901" y="3657115"/>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41" name="CustomShape 3"/>
          <p:cNvSpPr/>
          <p:nvPr/>
        </p:nvSpPr>
        <p:spPr>
          <a:xfrm>
            <a:off x="5483476" y="3267781"/>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42" name="CustomShape 3"/>
          <p:cNvSpPr/>
          <p:nvPr/>
        </p:nvSpPr>
        <p:spPr>
          <a:xfrm>
            <a:off x="7681083" y="3267781"/>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rPr>
              <a:t>d</a:t>
            </a:r>
            <a:endParaRPr sz="2400" dirty="0">
              <a:solidFill>
                <a:schemeClr val="bg1"/>
              </a:solidFill>
            </a:endParaRPr>
          </a:p>
        </p:txBody>
      </p:sp>
      <p:sp>
        <p:nvSpPr>
          <p:cNvPr id="46" name="CustomShape 3"/>
          <p:cNvSpPr/>
          <p:nvPr/>
        </p:nvSpPr>
        <p:spPr>
          <a:xfrm>
            <a:off x="9492460" y="2514649"/>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cxnSp>
        <p:nvCxnSpPr>
          <p:cNvPr id="47" name="Straight Arrow Connector 46"/>
          <p:cNvCxnSpPr/>
          <p:nvPr/>
        </p:nvCxnSpPr>
        <p:spPr>
          <a:xfrm>
            <a:off x="9893098" y="2792550"/>
            <a:ext cx="0" cy="1174638"/>
          </a:xfrm>
          <a:prstGeom prst="straightConnector1">
            <a:avLst/>
          </a:prstGeom>
          <a:ln w="38100">
            <a:solidFill>
              <a:schemeClr val="accent4">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CustomShape 3"/>
          <p:cNvSpPr/>
          <p:nvPr/>
        </p:nvSpPr>
        <p:spPr>
          <a:xfrm>
            <a:off x="9525118" y="4097545"/>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graphicFrame>
        <p:nvGraphicFramePr>
          <p:cNvPr id="49" name="Table 48"/>
          <p:cNvGraphicFramePr/>
          <p:nvPr>
            <p:extLst>
              <p:ext uri="{D42A27DB-BD31-4B8C-83A1-F6EECF244321}">
                <p14:modId xmlns:p14="http://schemas.microsoft.com/office/powerpoint/2010/main" val="1233782675"/>
              </p:ext>
            </p:extLst>
          </p:nvPr>
        </p:nvGraphicFramePr>
        <p:xfrm>
          <a:off x="1968133" y="562122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a:t>c</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extLst>
                  <a:ext uri="{0D108BD9-81ED-4DB2-BD59-A6C34878D82A}">
                    <a16:rowId xmlns:a16="http://schemas.microsoft.com/office/drawing/2014/main" val="10000"/>
                  </a:ext>
                </a:extLst>
              </a:tr>
            </a:tbl>
          </a:graphicData>
        </a:graphic>
      </p:graphicFrame>
      <p:sp>
        <p:nvSpPr>
          <p:cNvPr id="50" name="CustomShape 3"/>
          <p:cNvSpPr/>
          <p:nvPr/>
        </p:nvSpPr>
        <p:spPr>
          <a:xfrm>
            <a:off x="3160900" y="485862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51" name="CustomShape 3"/>
          <p:cNvSpPr/>
          <p:nvPr/>
        </p:nvSpPr>
        <p:spPr>
          <a:xfrm>
            <a:off x="3160900" y="523462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52" name="CustomShape 3"/>
          <p:cNvSpPr/>
          <p:nvPr/>
        </p:nvSpPr>
        <p:spPr>
          <a:xfrm>
            <a:off x="5483474" y="523101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53" name="CustomShape 3"/>
          <p:cNvSpPr/>
          <p:nvPr/>
        </p:nvSpPr>
        <p:spPr>
          <a:xfrm>
            <a:off x="6568561" y="522926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54" name="CustomShape 3"/>
          <p:cNvSpPr/>
          <p:nvPr/>
        </p:nvSpPr>
        <p:spPr>
          <a:xfrm>
            <a:off x="4306947" y="523992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55" name="CustomShape 3"/>
          <p:cNvSpPr/>
          <p:nvPr/>
        </p:nvSpPr>
        <p:spPr>
          <a:xfrm>
            <a:off x="6568560" y="485875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56" name="Curved Right Arrow 55"/>
          <p:cNvSpPr/>
          <p:nvPr/>
        </p:nvSpPr>
        <p:spPr>
          <a:xfrm>
            <a:off x="1569097" y="2700000"/>
            <a:ext cx="372244" cy="1717585"/>
          </a:xfrm>
          <a:prstGeom prst="curvedRightArrow">
            <a:avLst>
              <a:gd name="adj1" fmla="val 25000"/>
              <a:gd name="adj2" fmla="val 7592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p:cNvSpPr txBox="1"/>
          <p:nvPr/>
        </p:nvSpPr>
        <p:spPr>
          <a:xfrm>
            <a:off x="150090" y="3198814"/>
            <a:ext cx="2268570" cy="954107"/>
          </a:xfrm>
          <a:prstGeom prst="rect">
            <a:avLst/>
          </a:prstGeom>
          <a:noFill/>
        </p:spPr>
        <p:txBody>
          <a:bodyPr wrap="none" rtlCol="0">
            <a:spAutoFit/>
          </a:bodyPr>
          <a:lstStyle/>
          <a:p>
            <a:r>
              <a:rPr lang="en-US" sz="2800" dirty="0"/>
              <a:t>Collector does</a:t>
            </a:r>
          </a:p>
          <a:p>
            <a:r>
              <a:rPr lang="en-US" sz="2800" dirty="0"/>
              <a:t>subtraction</a:t>
            </a:r>
          </a:p>
        </p:txBody>
      </p:sp>
      <p:sp>
        <p:nvSpPr>
          <p:cNvPr id="44" name="TextBox 43"/>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custDataLst>
      <p:tags r:id="rId1"/>
    </p:custDataLst>
    <p:extLst>
      <p:ext uri="{BB962C8B-B14F-4D97-AF65-F5344CB8AC3E}">
        <p14:creationId xmlns:p14="http://schemas.microsoft.com/office/powerpoint/2010/main" val="760907416"/>
      </p:ext>
    </p:extLst>
  </p:cSld>
  <p:clrMapOvr>
    <a:masterClrMapping/>
  </p:clrMapOvr>
  <mc:AlternateContent xmlns:mc="http://schemas.openxmlformats.org/markup-compatibility/2006" xmlns:p14="http://schemas.microsoft.com/office/powerpoint/2010/main">
    <mc:Choice Requires="p14">
      <p:transition spd="med" p14:dur="700" advTm="38574">
        <p:fade/>
      </p:transition>
    </mc:Choice>
    <mc:Fallback xmlns="">
      <p:transition spd="med" advTm="3857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Retrieve losses</a:t>
            </a:r>
          </a:p>
        </p:txBody>
      </p:sp>
      <p:graphicFrame>
        <p:nvGraphicFramePr>
          <p:cNvPr id="5" name="Table 4"/>
          <p:cNvGraphicFramePr/>
          <p:nvPr>
            <p:extLst>
              <p:ext uri="{D42A27DB-BD31-4B8C-83A1-F6EECF244321}">
                <p14:modId xmlns:p14="http://schemas.microsoft.com/office/powerpoint/2010/main" val="61721804"/>
              </p:ext>
            </p:extLst>
          </p:nvPr>
        </p:nvGraphicFramePr>
        <p:xfrm>
          <a:off x="1968133" y="3261842"/>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a:t>c</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extLst>
                  <a:ext uri="{0D108BD9-81ED-4DB2-BD59-A6C34878D82A}">
                    <a16:rowId xmlns:a16="http://schemas.microsoft.com/office/drawing/2014/main" val="10000"/>
                  </a:ext>
                </a:extLst>
              </a:tr>
            </a:tbl>
          </a:graphicData>
        </a:graphic>
      </p:graphicFrame>
      <p:sp>
        <p:nvSpPr>
          <p:cNvPr id="6" name="CustomShape 3"/>
          <p:cNvSpPr/>
          <p:nvPr/>
        </p:nvSpPr>
        <p:spPr>
          <a:xfrm>
            <a:off x="3160900" y="249924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7" name="CustomShape 3"/>
          <p:cNvSpPr/>
          <p:nvPr/>
        </p:nvSpPr>
        <p:spPr>
          <a:xfrm>
            <a:off x="3160900" y="2875243"/>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CustomShape 3"/>
          <p:cNvSpPr/>
          <p:nvPr/>
        </p:nvSpPr>
        <p:spPr>
          <a:xfrm>
            <a:off x="5483474" y="287163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9" name="CustomShape 3"/>
          <p:cNvSpPr/>
          <p:nvPr/>
        </p:nvSpPr>
        <p:spPr>
          <a:xfrm>
            <a:off x="6568561" y="2869882"/>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10" name="CustomShape 3"/>
          <p:cNvSpPr/>
          <p:nvPr/>
        </p:nvSpPr>
        <p:spPr>
          <a:xfrm>
            <a:off x="4306947" y="288054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11" name="CustomShape 3"/>
          <p:cNvSpPr/>
          <p:nvPr/>
        </p:nvSpPr>
        <p:spPr>
          <a:xfrm>
            <a:off x="6568560" y="2499370"/>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pic>
        <p:nvPicPr>
          <p:cNvPr id="12" name="Picture 11"/>
          <p:cNvPicPr>
            <a:picLocks noChangeAspect="1"/>
          </p:cNvPicPr>
          <p:nvPr/>
        </p:nvPicPr>
        <p:blipFill>
          <a:blip r:embed="rId3"/>
          <a:stretch>
            <a:fillRect/>
          </a:stretch>
        </p:blipFill>
        <p:spPr>
          <a:xfrm>
            <a:off x="9536422" y="2865326"/>
            <a:ext cx="807299" cy="1081947"/>
          </a:xfrm>
          <a:prstGeom prst="rect">
            <a:avLst/>
          </a:prstGeom>
        </p:spPr>
      </p:pic>
      <p:sp>
        <p:nvSpPr>
          <p:cNvPr id="13" name="TextBox 12"/>
          <p:cNvSpPr txBox="1"/>
          <p:nvPr/>
        </p:nvSpPr>
        <p:spPr>
          <a:xfrm>
            <a:off x="10494930" y="3124027"/>
            <a:ext cx="1304011" cy="461665"/>
          </a:xfrm>
          <a:prstGeom prst="rect">
            <a:avLst/>
          </a:prstGeom>
          <a:noFill/>
        </p:spPr>
        <p:txBody>
          <a:bodyPr wrap="none" rtlCol="0">
            <a:spAutoFit/>
          </a:bodyPr>
          <a:lstStyle/>
          <a:p>
            <a:r>
              <a:rPr lang="en-US" altLang="zh-CN" sz="2400" dirty="0"/>
              <a:t>Collector</a:t>
            </a:r>
            <a:endParaRPr lang="en-US" sz="2400" dirty="0"/>
          </a:p>
        </p:txBody>
      </p:sp>
    </p:spTree>
    <p:extLst>
      <p:ext uri="{BB962C8B-B14F-4D97-AF65-F5344CB8AC3E}">
        <p14:creationId xmlns:p14="http://schemas.microsoft.com/office/powerpoint/2010/main" val="927222439"/>
      </p:ext>
    </p:extLst>
  </p:cSld>
  <p:clrMapOvr>
    <a:masterClrMapping/>
  </p:clrMapOvr>
  <mc:AlternateContent xmlns:mc="http://schemas.openxmlformats.org/markup-compatibility/2006" xmlns:p14="http://schemas.microsoft.com/office/powerpoint/2010/main">
    <mc:Choice Requires="p14">
      <p:transition spd="med" p14:dur="700" advClick="0" advTm="4638">
        <p:fade/>
      </p:transition>
    </mc:Choice>
    <mc:Fallback xmlns="">
      <p:transition spd="med" advClick="0" advTm="463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Retrieve losses</a:t>
            </a:r>
          </a:p>
        </p:txBody>
      </p:sp>
      <p:graphicFrame>
        <p:nvGraphicFramePr>
          <p:cNvPr id="5" name="Table 4"/>
          <p:cNvGraphicFramePr/>
          <p:nvPr>
            <p:extLst>
              <p:ext uri="{D42A27DB-BD31-4B8C-83A1-F6EECF244321}">
                <p14:modId xmlns:p14="http://schemas.microsoft.com/office/powerpoint/2010/main" val="2011746188"/>
              </p:ext>
            </p:extLst>
          </p:nvPr>
        </p:nvGraphicFramePr>
        <p:xfrm>
          <a:off x="1968133" y="335206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a:t>c</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extLst>
                  <a:ext uri="{0D108BD9-81ED-4DB2-BD59-A6C34878D82A}">
                    <a16:rowId xmlns:a16="http://schemas.microsoft.com/office/drawing/2014/main" val="10000"/>
                  </a:ext>
                </a:extLst>
              </a:tr>
            </a:tbl>
          </a:graphicData>
        </a:graphic>
      </p:graphicFrame>
      <p:sp>
        <p:nvSpPr>
          <p:cNvPr id="6" name="CustomShape 3"/>
          <p:cNvSpPr/>
          <p:nvPr/>
        </p:nvSpPr>
        <p:spPr>
          <a:xfrm>
            <a:off x="3160900" y="258946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7" name="CustomShape 3"/>
          <p:cNvSpPr/>
          <p:nvPr/>
        </p:nvSpPr>
        <p:spPr>
          <a:xfrm>
            <a:off x="3160900" y="296546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CustomShape 3"/>
          <p:cNvSpPr/>
          <p:nvPr/>
        </p:nvSpPr>
        <p:spPr>
          <a:xfrm>
            <a:off x="5483474" y="296185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9" name="CustomShape 3"/>
          <p:cNvSpPr/>
          <p:nvPr/>
        </p:nvSpPr>
        <p:spPr>
          <a:xfrm>
            <a:off x="6568561" y="296010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10" name="CustomShape 3"/>
          <p:cNvSpPr/>
          <p:nvPr/>
        </p:nvSpPr>
        <p:spPr>
          <a:xfrm>
            <a:off x="4306947" y="297076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11" name="CustomShape 3"/>
          <p:cNvSpPr/>
          <p:nvPr/>
        </p:nvSpPr>
        <p:spPr>
          <a:xfrm>
            <a:off x="6568560" y="258959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cxnSp>
        <p:nvCxnSpPr>
          <p:cNvPr id="20" name="Straight Connector 19"/>
          <p:cNvCxnSpPr/>
          <p:nvPr/>
        </p:nvCxnSpPr>
        <p:spPr>
          <a:xfrm>
            <a:off x="4547086" y="3384893"/>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306947" y="3352064"/>
            <a:ext cx="913964" cy="705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514035" y="3351936"/>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952608" y="3384893"/>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20513" y="1872342"/>
            <a:ext cx="984565" cy="523220"/>
          </a:xfrm>
          <a:prstGeom prst="rect">
            <a:avLst/>
          </a:prstGeom>
          <a:noFill/>
        </p:spPr>
        <p:txBody>
          <a:bodyPr wrap="none" rtlCol="0">
            <a:spAutoFit/>
          </a:bodyPr>
          <a:lstStyle/>
          <a:p>
            <a:r>
              <a:rPr lang="en-US" altLang="zh-CN" sz="2800" dirty="0"/>
              <a:t>Loss: </a:t>
            </a:r>
            <a:endParaRPr lang="en-US" sz="2800" dirty="0"/>
          </a:p>
        </p:txBody>
      </p:sp>
      <p:sp>
        <p:nvSpPr>
          <p:cNvPr id="25" name="TextBox 24"/>
          <p:cNvSpPr txBox="1"/>
          <p:nvPr/>
        </p:nvSpPr>
        <p:spPr>
          <a:xfrm>
            <a:off x="3544948" y="3661099"/>
            <a:ext cx="434734" cy="461665"/>
          </a:xfrm>
          <a:prstGeom prst="rect">
            <a:avLst/>
          </a:prstGeom>
          <a:noFill/>
        </p:spPr>
        <p:txBody>
          <a:bodyPr wrap="none" rtlCol="0">
            <a:spAutoFit/>
          </a:bodyPr>
          <a:lstStyle/>
          <a:p>
            <a:r>
              <a:rPr lang="en-US" sz="2400" dirty="0">
                <a:solidFill>
                  <a:srgbClr val="FF0000"/>
                </a:solidFill>
              </a:rPr>
              <a:t>-1</a:t>
            </a:r>
          </a:p>
        </p:txBody>
      </p:sp>
      <p:sp>
        <p:nvSpPr>
          <p:cNvPr id="27" name="TextBox 26"/>
          <p:cNvSpPr txBox="1"/>
          <p:nvPr/>
        </p:nvSpPr>
        <p:spPr>
          <a:xfrm>
            <a:off x="4678062" y="3661099"/>
            <a:ext cx="434734" cy="461665"/>
          </a:xfrm>
          <a:prstGeom prst="rect">
            <a:avLst/>
          </a:prstGeom>
          <a:noFill/>
        </p:spPr>
        <p:txBody>
          <a:bodyPr wrap="none" rtlCol="0">
            <a:spAutoFit/>
          </a:bodyPr>
          <a:lstStyle/>
          <a:p>
            <a:r>
              <a:rPr lang="en-US" sz="2400" dirty="0">
                <a:solidFill>
                  <a:srgbClr val="FF0000"/>
                </a:solidFill>
              </a:rPr>
              <a:t>-1</a:t>
            </a:r>
          </a:p>
        </p:txBody>
      </p:sp>
      <p:sp>
        <p:nvSpPr>
          <p:cNvPr id="28" name="TextBox 27"/>
          <p:cNvSpPr txBox="1"/>
          <p:nvPr/>
        </p:nvSpPr>
        <p:spPr>
          <a:xfrm>
            <a:off x="6952608" y="3661099"/>
            <a:ext cx="434734" cy="461665"/>
          </a:xfrm>
          <a:prstGeom prst="rect">
            <a:avLst/>
          </a:prstGeom>
          <a:noFill/>
        </p:spPr>
        <p:txBody>
          <a:bodyPr wrap="none" rtlCol="0">
            <a:spAutoFit/>
          </a:bodyPr>
          <a:lstStyle/>
          <a:p>
            <a:r>
              <a:rPr lang="en-US" sz="2400" dirty="0">
                <a:solidFill>
                  <a:srgbClr val="FF0000"/>
                </a:solidFill>
              </a:rPr>
              <a:t>-1</a:t>
            </a:r>
          </a:p>
        </p:txBody>
      </p:sp>
      <p:sp>
        <p:nvSpPr>
          <p:cNvPr id="29" name="CustomShape 3"/>
          <p:cNvSpPr/>
          <p:nvPr/>
        </p:nvSpPr>
        <p:spPr>
          <a:xfrm>
            <a:off x="5493141" y="1973932"/>
            <a:ext cx="41188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pic>
        <p:nvPicPr>
          <p:cNvPr id="30" name="Picture 29"/>
          <p:cNvPicPr>
            <a:picLocks noChangeAspect="1"/>
          </p:cNvPicPr>
          <p:nvPr/>
        </p:nvPicPr>
        <p:blipFill>
          <a:blip r:embed="rId4"/>
          <a:stretch>
            <a:fillRect/>
          </a:stretch>
        </p:blipFill>
        <p:spPr>
          <a:xfrm>
            <a:off x="9536422" y="2763038"/>
            <a:ext cx="807299" cy="1081947"/>
          </a:xfrm>
          <a:prstGeom prst="rect">
            <a:avLst/>
          </a:prstGeom>
        </p:spPr>
      </p:pic>
      <p:sp>
        <p:nvSpPr>
          <p:cNvPr id="31" name="TextBox 30"/>
          <p:cNvSpPr txBox="1"/>
          <p:nvPr/>
        </p:nvSpPr>
        <p:spPr>
          <a:xfrm>
            <a:off x="10494930" y="3021739"/>
            <a:ext cx="1304011" cy="461665"/>
          </a:xfrm>
          <a:prstGeom prst="rect">
            <a:avLst/>
          </a:prstGeom>
          <a:noFill/>
        </p:spPr>
        <p:txBody>
          <a:bodyPr wrap="none" rtlCol="0">
            <a:spAutoFit/>
          </a:bodyPr>
          <a:lstStyle/>
          <a:p>
            <a:r>
              <a:rPr lang="en-US" altLang="zh-CN" sz="2400" dirty="0"/>
              <a:t>Collector</a:t>
            </a:r>
            <a:endParaRPr lang="en-US" sz="2400" dirty="0"/>
          </a:p>
        </p:txBody>
      </p:sp>
      <p:sp>
        <p:nvSpPr>
          <p:cNvPr id="26" name="TextBox 43">
            <a:extLst>
              <a:ext uri="{FF2B5EF4-FFF2-40B4-BE49-F238E27FC236}">
                <a16:creationId xmlns:a16="http://schemas.microsoft.com/office/drawing/2014/main" id="{7A69C2B6-76DF-465F-9B37-314862E7ECBE}"/>
              </a:ext>
            </a:extLst>
          </p:cNvPr>
          <p:cNvSpPr txBox="1"/>
          <p:nvPr/>
        </p:nvSpPr>
        <p:spPr>
          <a:xfrm>
            <a:off x="175307" y="5014517"/>
            <a:ext cx="3874972" cy="369332"/>
          </a:xfrm>
          <a:prstGeom prst="rect">
            <a:avLst/>
          </a:prstGeom>
          <a:noFill/>
        </p:spPr>
        <p:txBody>
          <a:bodyPr wrap="none" rtlCol="0">
            <a:spAutoFit/>
          </a:bodyPr>
          <a:lstStyle/>
          <a:p>
            <a:r>
              <a:rPr lang="en-US" dirty="0"/>
              <a:t>[</a:t>
            </a:r>
            <a:r>
              <a:rPr lang="en-US" b="1" dirty="0"/>
              <a:t>Invertible Bloom Filter (</a:t>
            </a:r>
            <a:r>
              <a:rPr lang="en-US" b="1" dirty="0" err="1"/>
              <a:t>Sigcomm</a:t>
            </a:r>
            <a:r>
              <a:rPr lang="en-US" b="1" dirty="0"/>
              <a:t>’ 11)]</a:t>
            </a:r>
          </a:p>
        </p:txBody>
      </p:sp>
      <p:sp>
        <p:nvSpPr>
          <p:cNvPr id="32" name="文本框 31">
            <a:extLst>
              <a:ext uri="{FF2B5EF4-FFF2-40B4-BE49-F238E27FC236}">
                <a16:creationId xmlns:a16="http://schemas.microsoft.com/office/drawing/2014/main" id="{D2F2E174-1A9F-4EEF-8472-6097015273A8}"/>
              </a:ext>
            </a:extLst>
          </p:cNvPr>
          <p:cNvSpPr txBox="1"/>
          <p:nvPr/>
        </p:nvSpPr>
        <p:spPr>
          <a:xfrm>
            <a:off x="3928997" y="4367698"/>
            <a:ext cx="8119517" cy="2246769"/>
          </a:xfrm>
          <a:prstGeom prst="rect">
            <a:avLst/>
          </a:prstGeom>
          <a:noFill/>
        </p:spPr>
        <p:txBody>
          <a:bodyPr wrap="square">
            <a:spAutoFit/>
          </a:bodyPr>
          <a:lstStyle/>
          <a:p>
            <a:r>
              <a:rPr lang="en-US" altLang="zh-CN" sz="2800" dirty="0"/>
              <a:t>Existing works have shown that </a:t>
            </a:r>
            <a:r>
              <a:rPr lang="en-US" altLang="zh-CN" sz="2800" dirty="0" err="1"/>
              <a:t>ncell</a:t>
            </a:r>
            <a:r>
              <a:rPr lang="en-US" altLang="zh-CN" sz="2800" dirty="0"/>
              <a:t> only needs to be</a:t>
            </a:r>
          </a:p>
          <a:p>
            <a:r>
              <a:rPr lang="en-US" altLang="zh-CN" sz="2800" dirty="0"/>
              <a:t>proportional to </a:t>
            </a:r>
            <a:r>
              <a:rPr lang="en-US" altLang="zh-CN" sz="2800" dirty="0" err="1"/>
              <a:t>nloss</a:t>
            </a:r>
            <a:r>
              <a:rPr lang="en-US" altLang="zh-CN" sz="2800" dirty="0"/>
              <a:t> (i.e., c = </a:t>
            </a:r>
            <a:r>
              <a:rPr lang="en-US" altLang="zh-CN" sz="2800" dirty="0" err="1"/>
              <a:t>ncell</a:t>
            </a:r>
            <a:r>
              <a:rPr lang="en-US" altLang="zh-CN" sz="2800" dirty="0"/>
              <a:t>/</a:t>
            </a:r>
            <a:r>
              <a:rPr lang="en-US" altLang="zh-CN" sz="2800" dirty="0" err="1"/>
              <a:t>nloss</a:t>
            </a:r>
            <a:r>
              <a:rPr lang="en-US" altLang="zh-CN" sz="2800" dirty="0"/>
              <a:t> is a constant) to achieve a high success rate for decoding all losses</a:t>
            </a:r>
          </a:p>
          <a:p>
            <a:r>
              <a:rPr lang="en-US" altLang="zh-CN" sz="2800" dirty="0"/>
              <a:t>it shows empirically that c = 1.3 to achieve a 99% success rate when </a:t>
            </a:r>
            <a:r>
              <a:rPr lang="en-US" altLang="zh-CN" sz="2800" dirty="0" err="1"/>
              <a:t>nloss</a:t>
            </a:r>
            <a:r>
              <a:rPr lang="en-US" altLang="zh-CN" sz="2800" dirty="0"/>
              <a:t> &gt; 1000 for k = 3. </a:t>
            </a:r>
            <a:endParaRPr lang="zh-CN" altLang="en-US" sz="2800" dirty="0"/>
          </a:p>
        </p:txBody>
      </p:sp>
    </p:spTree>
    <p:custDataLst>
      <p:tags r:id="rId1"/>
    </p:custDataLst>
    <p:extLst>
      <p:ext uri="{BB962C8B-B14F-4D97-AF65-F5344CB8AC3E}">
        <p14:creationId xmlns:p14="http://schemas.microsoft.com/office/powerpoint/2010/main" val="1384376146"/>
      </p:ext>
    </p:extLst>
  </p:cSld>
  <p:clrMapOvr>
    <a:masterClrMapping/>
  </p:clrMapOvr>
  <mc:AlternateContent xmlns:mc="http://schemas.openxmlformats.org/markup-compatibility/2006" xmlns:p14="http://schemas.microsoft.com/office/powerpoint/2010/main">
    <mc:Choice Requires="p14">
      <p:transition spd="slow" p14:dur="2000" advTm="17291"/>
    </mc:Choice>
    <mc:Fallback xmlns="">
      <p:transition spd="slow" advTm="1729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Retrieve losses</a:t>
            </a:r>
          </a:p>
        </p:txBody>
      </p:sp>
      <p:graphicFrame>
        <p:nvGraphicFramePr>
          <p:cNvPr id="5" name="Table 4"/>
          <p:cNvGraphicFramePr/>
          <p:nvPr>
            <p:extLst>
              <p:ext uri="{D42A27DB-BD31-4B8C-83A1-F6EECF244321}">
                <p14:modId xmlns:p14="http://schemas.microsoft.com/office/powerpoint/2010/main" val="909709227"/>
              </p:ext>
            </p:extLst>
          </p:nvPr>
        </p:nvGraphicFramePr>
        <p:xfrm>
          <a:off x="1968133" y="335206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a</a:t>
                      </a:r>
                      <a:endParaRPr sz="2400" dirty="0"/>
                    </a:p>
                    <a:p>
                      <a:pPr algn="ctr">
                        <a:lnSpc>
                          <a:spcPct val="100000"/>
                        </a:lnSpc>
                      </a:pPr>
                      <a:r>
                        <a:rPr lang="en-US" sz="2400" dirty="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algn="ctr">
                        <a:lnSpc>
                          <a:spcPct val="100000"/>
                        </a:lnSpc>
                      </a:pPr>
                      <a:r>
                        <a:rPr lang="en-US" sz="2400" dirty="0">
                          <a:solidFill>
                            <a:srgbClr val="000000"/>
                          </a:solidFill>
                          <a:latin typeface="Calibri"/>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extLst>
                  <a:ext uri="{0D108BD9-81ED-4DB2-BD59-A6C34878D82A}">
                    <a16:rowId xmlns:a16="http://schemas.microsoft.com/office/drawing/2014/main" val="10000"/>
                  </a:ext>
                </a:extLst>
              </a:tr>
            </a:tbl>
          </a:graphicData>
        </a:graphic>
      </p:graphicFrame>
      <p:sp>
        <p:nvSpPr>
          <p:cNvPr id="7" name="CustomShape 3"/>
          <p:cNvSpPr/>
          <p:nvPr/>
        </p:nvSpPr>
        <p:spPr>
          <a:xfrm>
            <a:off x="3160900" y="296546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CustomShape 3"/>
          <p:cNvSpPr/>
          <p:nvPr/>
        </p:nvSpPr>
        <p:spPr>
          <a:xfrm>
            <a:off x="5483474" y="296185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9" name="CustomShape 3"/>
          <p:cNvSpPr/>
          <p:nvPr/>
        </p:nvSpPr>
        <p:spPr>
          <a:xfrm>
            <a:off x="6568561" y="296010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cxnSp>
        <p:nvCxnSpPr>
          <p:cNvPr id="12" name="Straight Connector 11"/>
          <p:cNvCxnSpPr/>
          <p:nvPr/>
        </p:nvCxnSpPr>
        <p:spPr>
          <a:xfrm>
            <a:off x="5747657" y="3369481"/>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087966" y="3351936"/>
            <a:ext cx="913964" cy="705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370776" y="3338341"/>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801399" y="3384893"/>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CustomShape 3"/>
          <p:cNvSpPr/>
          <p:nvPr/>
        </p:nvSpPr>
        <p:spPr>
          <a:xfrm>
            <a:off x="6051771" y="1973932"/>
            <a:ext cx="399600"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25" name="TextBox 24"/>
          <p:cNvSpPr txBox="1"/>
          <p:nvPr/>
        </p:nvSpPr>
        <p:spPr>
          <a:xfrm>
            <a:off x="4620513" y="1872342"/>
            <a:ext cx="984565" cy="523220"/>
          </a:xfrm>
          <a:prstGeom prst="rect">
            <a:avLst/>
          </a:prstGeom>
          <a:noFill/>
        </p:spPr>
        <p:txBody>
          <a:bodyPr wrap="none" rtlCol="0">
            <a:spAutoFit/>
          </a:bodyPr>
          <a:lstStyle/>
          <a:p>
            <a:r>
              <a:rPr lang="en-US" altLang="zh-CN" sz="2800" dirty="0"/>
              <a:t>Loss: </a:t>
            </a:r>
            <a:endParaRPr lang="en-US" sz="2800" dirty="0"/>
          </a:p>
        </p:txBody>
      </p:sp>
      <p:sp>
        <p:nvSpPr>
          <p:cNvPr id="26" name="CustomShape 3"/>
          <p:cNvSpPr/>
          <p:nvPr/>
        </p:nvSpPr>
        <p:spPr>
          <a:xfrm>
            <a:off x="5493141" y="1973932"/>
            <a:ext cx="41188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27" name="TextBox 26"/>
          <p:cNvSpPr txBox="1"/>
          <p:nvPr/>
        </p:nvSpPr>
        <p:spPr>
          <a:xfrm>
            <a:off x="3544948" y="3661099"/>
            <a:ext cx="434734" cy="461665"/>
          </a:xfrm>
          <a:prstGeom prst="rect">
            <a:avLst/>
          </a:prstGeom>
          <a:noFill/>
        </p:spPr>
        <p:txBody>
          <a:bodyPr wrap="none" rtlCol="0">
            <a:spAutoFit/>
          </a:bodyPr>
          <a:lstStyle/>
          <a:p>
            <a:r>
              <a:rPr lang="en-US" sz="2400" dirty="0">
                <a:solidFill>
                  <a:srgbClr val="FF0000"/>
                </a:solidFill>
              </a:rPr>
              <a:t>-1</a:t>
            </a:r>
          </a:p>
        </p:txBody>
      </p:sp>
      <p:sp>
        <p:nvSpPr>
          <p:cNvPr id="28" name="TextBox 27"/>
          <p:cNvSpPr txBox="1"/>
          <p:nvPr/>
        </p:nvSpPr>
        <p:spPr>
          <a:xfrm>
            <a:off x="5867522" y="3661099"/>
            <a:ext cx="434734" cy="461665"/>
          </a:xfrm>
          <a:prstGeom prst="rect">
            <a:avLst/>
          </a:prstGeom>
          <a:noFill/>
        </p:spPr>
        <p:txBody>
          <a:bodyPr wrap="none" rtlCol="0">
            <a:spAutoFit/>
          </a:bodyPr>
          <a:lstStyle/>
          <a:p>
            <a:r>
              <a:rPr lang="en-US" sz="2400" dirty="0">
                <a:solidFill>
                  <a:srgbClr val="FF0000"/>
                </a:solidFill>
              </a:rPr>
              <a:t>-1</a:t>
            </a:r>
          </a:p>
        </p:txBody>
      </p:sp>
      <p:sp>
        <p:nvSpPr>
          <p:cNvPr id="29" name="TextBox 28"/>
          <p:cNvSpPr txBox="1"/>
          <p:nvPr/>
        </p:nvSpPr>
        <p:spPr>
          <a:xfrm>
            <a:off x="6952608" y="3661099"/>
            <a:ext cx="434734" cy="461665"/>
          </a:xfrm>
          <a:prstGeom prst="rect">
            <a:avLst/>
          </a:prstGeom>
          <a:noFill/>
        </p:spPr>
        <p:txBody>
          <a:bodyPr wrap="none" rtlCol="0">
            <a:spAutoFit/>
          </a:bodyPr>
          <a:lstStyle/>
          <a:p>
            <a:r>
              <a:rPr lang="en-US" sz="2400" dirty="0">
                <a:solidFill>
                  <a:srgbClr val="FF0000"/>
                </a:solidFill>
              </a:rPr>
              <a:t>-1</a:t>
            </a:r>
          </a:p>
        </p:txBody>
      </p:sp>
      <p:pic>
        <p:nvPicPr>
          <p:cNvPr id="30" name="Picture 29"/>
          <p:cNvPicPr>
            <a:picLocks noChangeAspect="1"/>
          </p:cNvPicPr>
          <p:nvPr/>
        </p:nvPicPr>
        <p:blipFill>
          <a:blip r:embed="rId4"/>
          <a:stretch>
            <a:fillRect/>
          </a:stretch>
        </p:blipFill>
        <p:spPr>
          <a:xfrm>
            <a:off x="9536422" y="2763038"/>
            <a:ext cx="807299" cy="1081947"/>
          </a:xfrm>
          <a:prstGeom prst="rect">
            <a:avLst/>
          </a:prstGeom>
        </p:spPr>
      </p:pic>
      <p:sp>
        <p:nvSpPr>
          <p:cNvPr id="31" name="TextBox 30"/>
          <p:cNvSpPr txBox="1"/>
          <p:nvPr/>
        </p:nvSpPr>
        <p:spPr>
          <a:xfrm>
            <a:off x="10494930" y="3021739"/>
            <a:ext cx="1304011" cy="461665"/>
          </a:xfrm>
          <a:prstGeom prst="rect">
            <a:avLst/>
          </a:prstGeom>
          <a:noFill/>
        </p:spPr>
        <p:txBody>
          <a:bodyPr wrap="none" rtlCol="0">
            <a:spAutoFit/>
          </a:bodyPr>
          <a:lstStyle/>
          <a:p>
            <a:r>
              <a:rPr lang="en-US" altLang="zh-CN" sz="2400" dirty="0"/>
              <a:t>Collector</a:t>
            </a:r>
            <a:endParaRPr lang="en-US" sz="2400" dirty="0"/>
          </a:p>
        </p:txBody>
      </p:sp>
      <p:sp>
        <p:nvSpPr>
          <p:cNvPr id="6" name="TextBox 5"/>
          <p:cNvSpPr txBox="1"/>
          <p:nvPr/>
        </p:nvSpPr>
        <p:spPr>
          <a:xfrm>
            <a:off x="3544947" y="4632051"/>
            <a:ext cx="5409109" cy="646331"/>
          </a:xfrm>
          <a:prstGeom prst="rect">
            <a:avLst/>
          </a:prstGeom>
          <a:noFill/>
        </p:spPr>
        <p:txBody>
          <a:bodyPr wrap="none" rtlCol="0">
            <a:spAutoFit/>
          </a:bodyPr>
          <a:lstStyle/>
          <a:p>
            <a:r>
              <a:rPr lang="en-US" sz="3600" dirty="0">
                <a:solidFill>
                  <a:srgbClr val="FF0000"/>
                </a:solidFill>
              </a:rPr>
              <a:t>Only need O(#loss) memory</a:t>
            </a:r>
          </a:p>
        </p:txBody>
      </p:sp>
    </p:spTree>
    <p:custDataLst>
      <p:tags r:id="rId1"/>
    </p:custDataLst>
    <p:extLst>
      <p:ext uri="{BB962C8B-B14F-4D97-AF65-F5344CB8AC3E}">
        <p14:creationId xmlns:p14="http://schemas.microsoft.com/office/powerpoint/2010/main" val="836811750"/>
      </p:ext>
    </p:extLst>
  </p:cSld>
  <p:clrMapOvr>
    <a:masterClrMapping/>
  </p:clrMapOvr>
  <mc:AlternateContent xmlns:mc="http://schemas.openxmlformats.org/markup-compatibility/2006" xmlns:p14="http://schemas.microsoft.com/office/powerpoint/2010/main">
    <mc:Choice Requires="p14">
      <p:transition spd="med" p14:dur="700" advTm="27969">
        <p:fade/>
      </p:transition>
    </mc:Choice>
    <mc:Fallback xmlns="">
      <p:transition spd="med" advTm="2796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a:xfrm>
            <a:off x="609600" y="979309"/>
            <a:ext cx="11130844" cy="5742168"/>
          </a:xfrm>
        </p:spPr>
        <p:txBody>
          <a:bodyPr/>
          <a:lstStyle/>
          <a:p>
            <a:r>
              <a:rPr lang="en-US" dirty="0"/>
              <a:t>Memory-efficient</a:t>
            </a:r>
          </a:p>
          <a:p>
            <a:pPr lvl="1"/>
            <a:r>
              <a:rPr lang="en-US" altLang="zh-CN" dirty="0" err="1"/>
              <a:t>n_cell</a:t>
            </a:r>
            <a:r>
              <a:rPr lang="en-US" altLang="zh-CN" dirty="0"/>
              <a:t> only needs to be proportional to </a:t>
            </a:r>
            <a:r>
              <a:rPr lang="en-US" altLang="zh-CN" dirty="0" err="1"/>
              <a:t>n_loss</a:t>
            </a:r>
            <a:r>
              <a:rPr lang="en-US" altLang="zh-CN" dirty="0"/>
              <a:t> (i.e., c = </a:t>
            </a:r>
            <a:r>
              <a:rPr lang="en-US" altLang="zh-CN" dirty="0" err="1"/>
              <a:t>n_cell</a:t>
            </a:r>
            <a:r>
              <a:rPr lang="en-US" altLang="zh-CN" dirty="0"/>
              <a:t>/</a:t>
            </a:r>
            <a:r>
              <a:rPr lang="en-US" altLang="zh-CN" dirty="0" err="1"/>
              <a:t>n_loss</a:t>
            </a:r>
            <a:r>
              <a:rPr lang="en-US" altLang="zh-CN" dirty="0"/>
              <a:t> is a constant) to achieve a high success rate for decoding all losses</a:t>
            </a:r>
            <a:endParaRPr lang="en-US" dirty="0"/>
          </a:p>
          <a:p>
            <a:r>
              <a:rPr lang="en-US" dirty="0"/>
              <a:t>Report a batch of packets every 10 </a:t>
            </a:r>
            <a:r>
              <a:rPr lang="en-US" dirty="0" err="1"/>
              <a:t>ms</a:t>
            </a:r>
            <a:endParaRPr lang="en-US" dirty="0"/>
          </a:p>
          <a:p>
            <a:pPr lvl="1"/>
            <a:r>
              <a:rPr lang="en-US" dirty="0"/>
              <a:t>~10Mbps for 10Gbps traffic</a:t>
            </a:r>
            <a:r>
              <a:rPr lang="zh-CN" altLang="en-US" dirty="0"/>
              <a:t> </a:t>
            </a:r>
            <a:r>
              <a:rPr lang="en-US" dirty="0"/>
              <a:t>(including </a:t>
            </a:r>
            <a:r>
              <a:rPr lang="en-US" dirty="0" err="1"/>
              <a:t>incast</a:t>
            </a:r>
            <a:r>
              <a:rPr lang="en-US" dirty="0"/>
              <a:t>, </a:t>
            </a:r>
            <a:r>
              <a:rPr lang="en-US" dirty="0" err="1"/>
              <a:t>blackhole</a:t>
            </a:r>
            <a:r>
              <a:rPr lang="en-US" dirty="0"/>
              <a:t> and random drops)</a:t>
            </a:r>
          </a:p>
          <a:p>
            <a:r>
              <a:rPr lang="en-US" altLang="zh-CN" dirty="0"/>
              <a:t>Extend</a:t>
            </a:r>
            <a:r>
              <a:rPr lang="zh-CN" altLang="en-US" dirty="0"/>
              <a:t> </a:t>
            </a:r>
            <a:r>
              <a:rPr lang="en-US" altLang="zh-CN" dirty="0"/>
              <a:t>to</a:t>
            </a:r>
            <a:r>
              <a:rPr lang="zh-CN" altLang="en-US" dirty="0"/>
              <a:t> </a:t>
            </a:r>
            <a:r>
              <a:rPr lang="en-US" altLang="zh-CN" dirty="0"/>
              <a:t>collect</a:t>
            </a:r>
            <a:r>
              <a:rPr lang="zh-CN" altLang="en-US" dirty="0"/>
              <a:t> </a:t>
            </a:r>
            <a:r>
              <a:rPr lang="en-US" altLang="zh-CN" dirty="0"/>
              <a:t>more</a:t>
            </a:r>
            <a:r>
              <a:rPr lang="zh-CN" altLang="en-US" dirty="0"/>
              <a:t> </a:t>
            </a:r>
            <a:r>
              <a:rPr lang="en-US" altLang="zh-CN" dirty="0"/>
              <a:t>packet</a:t>
            </a:r>
            <a:r>
              <a:rPr lang="zh-CN" altLang="en-US" dirty="0"/>
              <a:t> </a:t>
            </a:r>
            <a:r>
              <a:rPr lang="en-US" altLang="zh-CN" dirty="0"/>
              <a:t>information</a:t>
            </a:r>
            <a:endParaRPr lang="en-US" dirty="0"/>
          </a:p>
          <a:p>
            <a:pPr lvl="1"/>
            <a:r>
              <a:rPr lang="en-US" dirty="0"/>
              <a:t>TTL: help identify loops</a:t>
            </a:r>
          </a:p>
          <a:p>
            <a:pPr lvl="1"/>
            <a:r>
              <a:rPr lang="en-US" dirty="0"/>
              <a:t>Timestamp</a:t>
            </a:r>
          </a:p>
          <a:p>
            <a:pPr lvl="1"/>
            <a:r>
              <a:rPr lang="en-US" dirty="0"/>
              <a:t>Any other fields that programmable switches can configure</a:t>
            </a:r>
          </a:p>
          <a:p>
            <a:r>
              <a:rPr lang="en-US" dirty="0"/>
              <a:t>Easy to implement in P4</a:t>
            </a:r>
          </a:p>
        </p:txBody>
      </p:sp>
    </p:spTree>
    <p:custDataLst>
      <p:tags r:id="rId1"/>
    </p:custDataLst>
    <p:extLst>
      <p:ext uri="{BB962C8B-B14F-4D97-AF65-F5344CB8AC3E}">
        <p14:creationId xmlns:p14="http://schemas.microsoft.com/office/powerpoint/2010/main" val="2084250651"/>
      </p:ext>
    </p:extLst>
  </p:cSld>
  <p:clrMapOvr>
    <a:masterClrMapping/>
  </p:clrMapOvr>
  <mc:AlternateContent xmlns:mc="http://schemas.openxmlformats.org/markup-compatibility/2006" xmlns:p14="http://schemas.microsoft.com/office/powerpoint/2010/main">
    <mc:Choice Requires="p14">
      <p:transition spd="slow" p14:dur="2000" advTm="41207"/>
    </mc:Choice>
    <mc:Fallback xmlns="">
      <p:transition spd="slow" advTm="4120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Loss Information</a:t>
            </a:r>
            <a:endParaRPr lang="en-US" dirty="0"/>
          </a:p>
        </p:txBody>
      </p:sp>
      <p:sp>
        <p:nvSpPr>
          <p:cNvPr id="3" name="Content Placeholder 2"/>
          <p:cNvSpPr>
            <a:spLocks noGrp="1"/>
          </p:cNvSpPr>
          <p:nvPr>
            <p:ph idx="1"/>
          </p:nvPr>
        </p:nvSpPr>
        <p:spPr>
          <a:xfrm>
            <a:off x="609600" y="1600202"/>
            <a:ext cx="10972800" cy="5121275"/>
          </a:xfrm>
        </p:spPr>
        <p:txBody>
          <a:bodyPr/>
          <a:lstStyle/>
          <a:p>
            <a:r>
              <a:rPr lang="en-US" altLang="zh-CN" dirty="0"/>
              <a:t>Flow-level information</a:t>
            </a:r>
            <a:endParaRPr lang="en-US" dirty="0"/>
          </a:p>
          <a:p>
            <a:pPr lvl="1"/>
            <a:r>
              <a:rPr lang="en-US" dirty="0"/>
              <a:t>5-tuple:</a:t>
            </a:r>
            <a:r>
              <a:rPr lang="zh-CN" altLang="en-US" dirty="0"/>
              <a:t> </a:t>
            </a:r>
            <a:r>
              <a:rPr lang="en-US" altLang="zh-CN" dirty="0"/>
              <a:t>104 bits</a:t>
            </a:r>
            <a:endParaRPr lang="en-US" dirty="0"/>
          </a:p>
          <a:p>
            <a:r>
              <a:rPr lang="en-US" altLang="zh-CN" dirty="0"/>
              <a:t>Packet identifier</a:t>
            </a:r>
          </a:p>
          <a:p>
            <a:pPr lvl="1"/>
            <a:r>
              <a:rPr lang="en-US" altLang="zh-CN" dirty="0"/>
              <a:t>IP_ID field:  16 bits</a:t>
            </a:r>
            <a:endParaRPr lang="en-US" dirty="0"/>
          </a:p>
          <a:p>
            <a:r>
              <a:rPr lang="en-US" altLang="zh-CN" dirty="0"/>
              <a:t>TCP flags</a:t>
            </a:r>
          </a:p>
          <a:p>
            <a:pPr lvl="1"/>
            <a:r>
              <a:rPr lang="en-US" altLang="zh-CN" dirty="0"/>
              <a:t>TCP-SYN: 1 bit</a:t>
            </a:r>
          </a:p>
          <a:p>
            <a:pPr lvl="1"/>
            <a:r>
              <a:rPr lang="en-US" altLang="zh-CN" dirty="0"/>
              <a:t>TTL: 1 bit</a:t>
            </a:r>
          </a:p>
          <a:p>
            <a:r>
              <a:rPr lang="en-US" altLang="zh-CN" dirty="0"/>
              <a:t>Microsecond-level timestamp</a:t>
            </a:r>
          </a:p>
          <a:p>
            <a:pPr lvl="1"/>
            <a:r>
              <a:rPr lang="en-US" altLang="zh-CN" dirty="0"/>
              <a:t>14 bits for microsecond-level timestamp in 10 </a:t>
            </a:r>
            <a:r>
              <a:rPr lang="en-US" altLang="zh-CN" dirty="0" err="1"/>
              <a:t>ms</a:t>
            </a:r>
            <a:r>
              <a:rPr lang="en-US" altLang="zh-CN" dirty="0"/>
              <a:t> (2^14us&gt;10ms).</a:t>
            </a:r>
          </a:p>
        </p:txBody>
      </p:sp>
    </p:spTree>
    <p:extLst>
      <p:ext uri="{BB962C8B-B14F-4D97-AF65-F5344CB8AC3E}">
        <p14:creationId xmlns:p14="http://schemas.microsoft.com/office/powerpoint/2010/main" val="2850689647"/>
      </p:ext>
    </p:extLst>
  </p:cSld>
  <p:clrMapOvr>
    <a:masterClrMapping/>
  </p:clrMapOvr>
  <mc:AlternateContent xmlns:mc="http://schemas.openxmlformats.org/markup-compatibility/2006" xmlns:p14="http://schemas.microsoft.com/office/powerpoint/2010/main">
    <mc:Choice Requires="p14">
      <p:transition spd="slow" p14:dur="2000" advTm="26938"/>
    </mc:Choice>
    <mc:Fallback xmlns="">
      <p:transition spd="slow" advTm="2693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batch alignment</a:t>
            </a:r>
          </a:p>
        </p:txBody>
      </p:sp>
      <p:grpSp>
        <p:nvGrpSpPr>
          <p:cNvPr id="10" name="Group 9"/>
          <p:cNvGrpSpPr/>
          <p:nvPr/>
        </p:nvGrpSpPr>
        <p:grpSpPr>
          <a:xfrm>
            <a:off x="2895857" y="3016333"/>
            <a:ext cx="2137558" cy="178130"/>
            <a:chOff x="1270660" y="4168239"/>
            <a:chExt cx="1068779" cy="178130"/>
          </a:xfrm>
        </p:grpSpPr>
        <p:cxnSp>
          <p:nvCxnSpPr>
            <p:cNvPr id="6" name="Straight Connector 5"/>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2895857" y="4393118"/>
            <a:ext cx="2137558" cy="178130"/>
            <a:chOff x="1270660" y="4168239"/>
            <a:chExt cx="1068779" cy="178130"/>
          </a:xfrm>
        </p:grpSpPr>
        <p:cxnSp>
          <p:nvCxnSpPr>
            <p:cNvPr id="12" name="Straight Connector 11"/>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2990860" y="2964277"/>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02159" y="2964278"/>
            <a:ext cx="368135" cy="178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4013458" y="2964277"/>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4524756" y="2964277"/>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p:cNvSpPr/>
          <p:nvPr/>
        </p:nvSpPr>
        <p:spPr>
          <a:xfrm>
            <a:off x="2990860" y="4342041"/>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013458" y="4342041"/>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4524756" y="4342041"/>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5" name="Straight Arrow Connector 24"/>
          <p:cNvCxnSpPr>
            <a:stCxn id="15" idx="2"/>
            <a:endCxn id="20" idx="0"/>
          </p:cNvCxnSpPr>
          <p:nvPr/>
        </p:nvCxnSpPr>
        <p:spPr>
          <a:xfrm>
            <a:off x="3174928" y="3142529"/>
            <a:ext cx="0"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2"/>
            <a:endCxn id="22" idx="0"/>
          </p:cNvCxnSpPr>
          <p:nvPr/>
        </p:nvCxnSpPr>
        <p:spPr>
          <a:xfrm>
            <a:off x="4197526" y="3142529"/>
            <a:ext cx="0"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2"/>
            <a:endCxn id="23" idx="0"/>
          </p:cNvCxnSpPr>
          <p:nvPr/>
        </p:nvCxnSpPr>
        <p:spPr>
          <a:xfrm>
            <a:off x="4708824" y="3142529"/>
            <a:ext cx="0"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2"/>
          </p:cNvCxnSpPr>
          <p:nvPr/>
        </p:nvCxnSpPr>
        <p:spPr>
          <a:xfrm flipH="1">
            <a:off x="3686226" y="3142530"/>
            <a:ext cx="1" cy="599755"/>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597100" y="3748816"/>
            <a:ext cx="178254" cy="178253"/>
            <a:chOff x="5730875" y="2247900"/>
            <a:chExt cx="336551" cy="336550"/>
          </a:xfrm>
        </p:grpSpPr>
        <p:cxnSp>
          <p:nvCxnSpPr>
            <p:cNvPr id="36" name="Straight Connector 35"/>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7054888" y="3016333"/>
            <a:ext cx="2137558" cy="178130"/>
            <a:chOff x="1270660" y="4168239"/>
            <a:chExt cx="1068779" cy="178130"/>
          </a:xfrm>
        </p:grpSpPr>
        <p:cxnSp>
          <p:nvCxnSpPr>
            <p:cNvPr id="50" name="Straight Connector 49"/>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7054888" y="4393118"/>
            <a:ext cx="2137558" cy="178130"/>
            <a:chOff x="1270660" y="4168239"/>
            <a:chExt cx="1068779" cy="178130"/>
          </a:xfrm>
        </p:grpSpPr>
        <p:cxnSp>
          <p:nvCxnSpPr>
            <p:cNvPr id="54" name="Straight Connector 53"/>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149891" y="2964277"/>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661190" y="2964278"/>
            <a:ext cx="368135" cy="178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Rectangle 58"/>
          <p:cNvSpPr/>
          <p:nvPr/>
        </p:nvSpPr>
        <p:spPr>
          <a:xfrm>
            <a:off x="8172489" y="2964277"/>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8683787" y="2964277"/>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Rectangle 60"/>
          <p:cNvSpPr/>
          <p:nvPr/>
        </p:nvSpPr>
        <p:spPr>
          <a:xfrm>
            <a:off x="7588855" y="4342041"/>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756125" y="4342041"/>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9700159" y="4325246"/>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4" name="Straight Arrow Connector 63"/>
          <p:cNvCxnSpPr>
            <a:stCxn id="57" idx="2"/>
            <a:endCxn id="61" idx="0"/>
          </p:cNvCxnSpPr>
          <p:nvPr/>
        </p:nvCxnSpPr>
        <p:spPr>
          <a:xfrm>
            <a:off x="7333959" y="3142529"/>
            <a:ext cx="438964"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9" idx="2"/>
            <a:endCxn id="62" idx="0"/>
          </p:cNvCxnSpPr>
          <p:nvPr/>
        </p:nvCxnSpPr>
        <p:spPr>
          <a:xfrm>
            <a:off x="8356557" y="3142529"/>
            <a:ext cx="583636"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0" idx="2"/>
            <a:endCxn id="63" idx="0"/>
          </p:cNvCxnSpPr>
          <p:nvPr/>
        </p:nvCxnSpPr>
        <p:spPr>
          <a:xfrm>
            <a:off x="8867855" y="3142529"/>
            <a:ext cx="1016372" cy="1182717"/>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8" idx="2"/>
          </p:cNvCxnSpPr>
          <p:nvPr/>
        </p:nvCxnSpPr>
        <p:spPr>
          <a:xfrm>
            <a:off x="7845258" y="3142530"/>
            <a:ext cx="173975" cy="554351"/>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9" name="Group 498"/>
          <p:cNvGrpSpPr/>
          <p:nvPr/>
        </p:nvGrpSpPr>
        <p:grpSpPr>
          <a:xfrm>
            <a:off x="7936899" y="3693105"/>
            <a:ext cx="178254" cy="178253"/>
            <a:chOff x="5730875" y="2247900"/>
            <a:chExt cx="336551" cy="336550"/>
          </a:xfrm>
        </p:grpSpPr>
        <p:cxnSp>
          <p:nvCxnSpPr>
            <p:cNvPr id="500" name="Straight Connector 499"/>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22" name="Group 521"/>
          <p:cNvGrpSpPr/>
          <p:nvPr/>
        </p:nvGrpSpPr>
        <p:grpSpPr>
          <a:xfrm>
            <a:off x="9642271" y="4383179"/>
            <a:ext cx="2137558" cy="178130"/>
            <a:chOff x="1270660" y="4168239"/>
            <a:chExt cx="1068779" cy="178130"/>
          </a:xfrm>
        </p:grpSpPr>
        <p:cxnSp>
          <p:nvCxnSpPr>
            <p:cNvPr id="523" name="Straight Connector 522"/>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28" name="Rectangle 527"/>
          <p:cNvSpPr/>
          <p:nvPr/>
        </p:nvSpPr>
        <p:spPr>
          <a:xfrm>
            <a:off x="6956657" y="2561604"/>
            <a:ext cx="2310765" cy="236136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p:cNvSpPr txBox="1"/>
          <p:nvPr/>
        </p:nvSpPr>
        <p:spPr>
          <a:xfrm>
            <a:off x="3302871" y="2049365"/>
            <a:ext cx="1005403" cy="461665"/>
          </a:xfrm>
          <a:prstGeom prst="rect">
            <a:avLst/>
          </a:prstGeom>
          <a:noFill/>
        </p:spPr>
        <p:txBody>
          <a:bodyPr wrap="none" rtlCol="0">
            <a:spAutoFit/>
          </a:bodyPr>
          <a:lstStyle/>
          <a:p>
            <a:r>
              <a:rPr lang="en-US" sz="2400" dirty="0"/>
              <a:t>Ideally</a:t>
            </a:r>
          </a:p>
        </p:txBody>
      </p:sp>
      <p:sp>
        <p:nvSpPr>
          <p:cNvPr id="530" name="TextBox 529"/>
          <p:cNvSpPr txBox="1"/>
          <p:nvPr/>
        </p:nvSpPr>
        <p:spPr>
          <a:xfrm>
            <a:off x="7505292" y="2048005"/>
            <a:ext cx="961097" cy="461665"/>
          </a:xfrm>
          <a:prstGeom prst="rect">
            <a:avLst/>
          </a:prstGeom>
          <a:noFill/>
        </p:spPr>
        <p:txBody>
          <a:bodyPr wrap="none" rtlCol="0">
            <a:spAutoFit/>
          </a:bodyPr>
          <a:lstStyle/>
          <a:p>
            <a:r>
              <a:rPr lang="en-US" sz="2400" dirty="0"/>
              <a:t>In fact</a:t>
            </a:r>
          </a:p>
        </p:txBody>
      </p:sp>
      <p:sp>
        <p:nvSpPr>
          <p:cNvPr id="531" name="TextBox 530"/>
          <p:cNvSpPr txBox="1"/>
          <p:nvPr/>
        </p:nvSpPr>
        <p:spPr>
          <a:xfrm>
            <a:off x="1245874" y="2822570"/>
            <a:ext cx="1376724" cy="461665"/>
          </a:xfrm>
          <a:prstGeom prst="rect">
            <a:avLst/>
          </a:prstGeom>
          <a:noFill/>
        </p:spPr>
        <p:txBody>
          <a:bodyPr wrap="none" rtlCol="0">
            <a:spAutoFit/>
          </a:bodyPr>
          <a:lstStyle/>
          <a:p>
            <a:r>
              <a:rPr lang="en-US" sz="2400" dirty="0"/>
              <a:t>upstream</a:t>
            </a:r>
          </a:p>
        </p:txBody>
      </p:sp>
      <p:sp>
        <p:nvSpPr>
          <p:cNvPr id="532" name="TextBox 531"/>
          <p:cNvSpPr txBox="1"/>
          <p:nvPr/>
        </p:nvSpPr>
        <p:spPr>
          <a:xfrm>
            <a:off x="1027832" y="4275770"/>
            <a:ext cx="1758558" cy="461665"/>
          </a:xfrm>
          <a:prstGeom prst="rect">
            <a:avLst/>
          </a:prstGeom>
          <a:noFill/>
        </p:spPr>
        <p:txBody>
          <a:bodyPr wrap="none" rtlCol="0">
            <a:spAutoFit/>
          </a:bodyPr>
          <a:lstStyle/>
          <a:p>
            <a:r>
              <a:rPr lang="en-US" sz="2400"/>
              <a:t>downstream</a:t>
            </a:r>
            <a:endParaRPr lang="en-US" sz="2400" dirty="0"/>
          </a:p>
        </p:txBody>
      </p:sp>
      <p:sp>
        <p:nvSpPr>
          <p:cNvPr id="68" name="文本框 67">
            <a:extLst>
              <a:ext uri="{FF2B5EF4-FFF2-40B4-BE49-F238E27FC236}">
                <a16:creationId xmlns:a16="http://schemas.microsoft.com/office/drawing/2014/main" id="{F24F0FCF-7501-4EB3-BEA8-F2265FFACC0F}"/>
              </a:ext>
            </a:extLst>
          </p:cNvPr>
          <p:cNvSpPr txBox="1"/>
          <p:nvPr/>
        </p:nvSpPr>
        <p:spPr>
          <a:xfrm>
            <a:off x="3047036" y="3247227"/>
            <a:ext cx="6094070" cy="369332"/>
          </a:xfrm>
          <a:prstGeom prst="rect">
            <a:avLst/>
          </a:prstGeom>
          <a:noFill/>
        </p:spPr>
        <p:txBody>
          <a:bodyPr wrap="square">
            <a:spAutoFit/>
          </a:bodyPr>
          <a:lstStyle/>
          <a:p>
            <a:r>
              <a:rPr lang="en-US" altLang="zh-CN" dirty="0"/>
              <a:t>T + timeout</a:t>
            </a:r>
            <a:endParaRPr lang="zh-CN" altLang="en-US" dirty="0"/>
          </a:p>
        </p:txBody>
      </p:sp>
    </p:spTree>
    <p:custDataLst>
      <p:tags r:id="rId1"/>
    </p:custDataLst>
    <p:extLst>
      <p:ext uri="{BB962C8B-B14F-4D97-AF65-F5344CB8AC3E}">
        <p14:creationId xmlns:p14="http://schemas.microsoft.com/office/powerpoint/2010/main" val="1731542115"/>
      </p:ext>
    </p:extLst>
  </p:cSld>
  <p:clrMapOvr>
    <a:masterClrMapping/>
  </p:clrMapOvr>
  <mc:AlternateContent xmlns:mc="http://schemas.openxmlformats.org/markup-compatibility/2006" xmlns:p14="http://schemas.microsoft.com/office/powerpoint/2010/main">
    <mc:Choice Requires="p14">
      <p:transition spd="slow" p14:dur="2000" advTm="38534"/>
    </mc:Choice>
    <mc:Fallback xmlns="">
      <p:transition spd="slow" advTm="3853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04A8AC-C669-244C-953E-6C477326AD58}" type="slidenum">
              <a:rPr lang="en-US" smtClean="0"/>
              <a:t>2</a:t>
            </a:fld>
            <a:endParaRPr lang="en-US"/>
          </a:p>
        </p:txBody>
      </p:sp>
      <p:pic>
        <p:nvPicPr>
          <p:cNvPr id="6" name="Picture 5"/>
          <p:cNvPicPr>
            <a:picLocks noChangeAspect="1"/>
          </p:cNvPicPr>
          <p:nvPr/>
        </p:nvPicPr>
        <p:blipFill>
          <a:blip r:embed="rId4"/>
          <a:stretch>
            <a:fillRect/>
          </a:stretch>
        </p:blipFill>
        <p:spPr>
          <a:xfrm>
            <a:off x="1882588" y="2807167"/>
            <a:ext cx="663389" cy="663389"/>
          </a:xfrm>
          <a:prstGeom prst="rect">
            <a:avLst/>
          </a:prstGeom>
        </p:spPr>
      </p:pic>
      <p:pic>
        <p:nvPicPr>
          <p:cNvPr id="8" name="Picture 7"/>
          <p:cNvPicPr>
            <a:picLocks noChangeAspect="1"/>
          </p:cNvPicPr>
          <p:nvPr/>
        </p:nvPicPr>
        <p:blipFill>
          <a:blip r:embed="rId4"/>
          <a:stretch>
            <a:fillRect/>
          </a:stretch>
        </p:blipFill>
        <p:spPr>
          <a:xfrm>
            <a:off x="1443319" y="3396596"/>
            <a:ext cx="663389" cy="663389"/>
          </a:xfrm>
          <a:prstGeom prst="rect">
            <a:avLst/>
          </a:prstGeom>
        </p:spPr>
      </p:pic>
      <p:pic>
        <p:nvPicPr>
          <p:cNvPr id="10" name="Picture 9"/>
          <p:cNvPicPr>
            <a:picLocks noChangeAspect="1"/>
          </p:cNvPicPr>
          <p:nvPr/>
        </p:nvPicPr>
        <p:blipFill>
          <a:blip r:embed="rId4"/>
          <a:stretch>
            <a:fillRect/>
          </a:stretch>
        </p:blipFill>
        <p:spPr>
          <a:xfrm>
            <a:off x="1219201" y="4140667"/>
            <a:ext cx="663389" cy="663389"/>
          </a:xfrm>
          <a:prstGeom prst="rect">
            <a:avLst/>
          </a:prstGeom>
        </p:spPr>
      </p:pic>
      <p:pic>
        <p:nvPicPr>
          <p:cNvPr id="11" name="Picture 10"/>
          <p:cNvPicPr>
            <a:picLocks noChangeAspect="1"/>
          </p:cNvPicPr>
          <p:nvPr/>
        </p:nvPicPr>
        <p:blipFill>
          <a:blip r:embed="rId4"/>
          <a:stretch>
            <a:fillRect/>
          </a:stretch>
        </p:blipFill>
        <p:spPr>
          <a:xfrm>
            <a:off x="1627095" y="4711139"/>
            <a:ext cx="663389" cy="663389"/>
          </a:xfrm>
          <a:prstGeom prst="rect">
            <a:avLst/>
          </a:prstGeom>
        </p:spPr>
      </p:pic>
      <p:pic>
        <p:nvPicPr>
          <p:cNvPr id="12" name="Picture 11"/>
          <p:cNvPicPr>
            <a:picLocks noChangeAspect="1"/>
          </p:cNvPicPr>
          <p:nvPr/>
        </p:nvPicPr>
        <p:blipFill>
          <a:blip r:embed="rId4"/>
          <a:stretch>
            <a:fillRect/>
          </a:stretch>
        </p:blipFill>
        <p:spPr>
          <a:xfrm>
            <a:off x="2191872" y="3465044"/>
            <a:ext cx="663389" cy="663389"/>
          </a:xfrm>
          <a:prstGeom prst="rect">
            <a:avLst/>
          </a:prstGeom>
        </p:spPr>
      </p:pic>
      <p:pic>
        <p:nvPicPr>
          <p:cNvPr id="13" name="Picture 12"/>
          <p:cNvPicPr>
            <a:picLocks noChangeAspect="1"/>
          </p:cNvPicPr>
          <p:nvPr/>
        </p:nvPicPr>
        <p:blipFill>
          <a:blip r:embed="rId4"/>
          <a:stretch>
            <a:fillRect/>
          </a:stretch>
        </p:blipFill>
        <p:spPr>
          <a:xfrm>
            <a:off x="2057402" y="4264490"/>
            <a:ext cx="663389" cy="663389"/>
          </a:xfrm>
          <a:prstGeom prst="rect">
            <a:avLst/>
          </a:prstGeom>
        </p:spPr>
      </p:pic>
      <p:pic>
        <p:nvPicPr>
          <p:cNvPr id="14" name="Picture 13"/>
          <p:cNvPicPr>
            <a:picLocks noChangeAspect="1"/>
          </p:cNvPicPr>
          <p:nvPr/>
        </p:nvPicPr>
        <p:blipFill>
          <a:blip r:embed="rId4"/>
          <a:stretch>
            <a:fillRect/>
          </a:stretch>
        </p:blipFill>
        <p:spPr>
          <a:xfrm>
            <a:off x="2106708" y="5166656"/>
            <a:ext cx="663389" cy="663389"/>
          </a:xfrm>
          <a:prstGeom prst="rect">
            <a:avLst/>
          </a:prstGeom>
        </p:spPr>
      </p:pic>
      <p:pic>
        <p:nvPicPr>
          <p:cNvPr id="15" name="Picture 14"/>
          <p:cNvPicPr>
            <a:picLocks noChangeAspect="1"/>
          </p:cNvPicPr>
          <p:nvPr/>
        </p:nvPicPr>
        <p:blipFill>
          <a:blip r:embed="rId5"/>
          <a:stretch>
            <a:fillRect/>
          </a:stretch>
        </p:blipFill>
        <p:spPr>
          <a:xfrm>
            <a:off x="10052425" y="1709129"/>
            <a:ext cx="648262" cy="648262"/>
          </a:xfrm>
          <a:prstGeom prst="rect">
            <a:avLst/>
          </a:prstGeom>
        </p:spPr>
      </p:pic>
      <p:pic>
        <p:nvPicPr>
          <p:cNvPr id="16" name="Picture 15"/>
          <p:cNvPicPr>
            <a:picLocks noChangeAspect="1"/>
          </p:cNvPicPr>
          <p:nvPr/>
        </p:nvPicPr>
        <p:blipFill>
          <a:blip r:embed="rId5"/>
          <a:stretch>
            <a:fillRect/>
          </a:stretch>
        </p:blipFill>
        <p:spPr>
          <a:xfrm>
            <a:off x="10052425" y="2533814"/>
            <a:ext cx="648262" cy="648262"/>
          </a:xfrm>
          <a:prstGeom prst="rect">
            <a:avLst/>
          </a:prstGeom>
        </p:spPr>
      </p:pic>
      <p:pic>
        <p:nvPicPr>
          <p:cNvPr id="17" name="Picture 16"/>
          <p:cNvPicPr>
            <a:picLocks noChangeAspect="1"/>
          </p:cNvPicPr>
          <p:nvPr/>
        </p:nvPicPr>
        <p:blipFill>
          <a:blip r:embed="rId5"/>
          <a:stretch>
            <a:fillRect/>
          </a:stretch>
        </p:blipFill>
        <p:spPr>
          <a:xfrm>
            <a:off x="10052425" y="4596184"/>
            <a:ext cx="648262" cy="648262"/>
          </a:xfrm>
          <a:prstGeom prst="rect">
            <a:avLst/>
          </a:prstGeom>
        </p:spPr>
      </p:pic>
      <p:pic>
        <p:nvPicPr>
          <p:cNvPr id="18" name="Picture 17"/>
          <p:cNvPicPr>
            <a:picLocks noChangeAspect="1"/>
          </p:cNvPicPr>
          <p:nvPr/>
        </p:nvPicPr>
        <p:blipFill>
          <a:blip r:embed="rId5"/>
          <a:stretch>
            <a:fillRect/>
          </a:stretch>
        </p:blipFill>
        <p:spPr>
          <a:xfrm>
            <a:off x="10052425" y="5362716"/>
            <a:ext cx="648262" cy="648262"/>
          </a:xfrm>
          <a:prstGeom prst="rect">
            <a:avLst/>
          </a:prstGeom>
        </p:spPr>
      </p:pic>
      <p:cxnSp>
        <p:nvCxnSpPr>
          <p:cNvPr id="23" name="Straight Connector 22"/>
          <p:cNvCxnSpPr/>
          <p:nvPr/>
        </p:nvCxnSpPr>
        <p:spPr>
          <a:xfrm>
            <a:off x="10376556" y="3459209"/>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096000" y="1830128"/>
            <a:ext cx="3348279" cy="4119495"/>
            <a:chOff x="6096000" y="1830128"/>
            <a:chExt cx="3348279" cy="4119495"/>
          </a:xfrm>
        </p:grpSpPr>
        <p:pic>
          <p:nvPicPr>
            <p:cNvPr id="25"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4042" y="1830128"/>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4042" y="2654813"/>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7181" y="1830128"/>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128" y="2663890"/>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199" y="4709597"/>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199" y="5534282"/>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338" y="4709597"/>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285" y="5543359"/>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343945"/>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138861"/>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171741"/>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936889"/>
              <a:ext cx="651080" cy="40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Connector 36"/>
            <p:cNvCxnSpPr>
              <a:stCxn id="30" idx="3"/>
              <a:endCxn id="28" idx="1"/>
            </p:cNvCxnSpPr>
            <p:nvPr/>
          </p:nvCxnSpPr>
          <p:spPr>
            <a:xfrm>
              <a:off x="8188261" y="2033260"/>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1" idx="3"/>
              <a:endCxn id="29" idx="1"/>
            </p:cNvCxnSpPr>
            <p:nvPr/>
          </p:nvCxnSpPr>
          <p:spPr>
            <a:xfrm flipV="1">
              <a:off x="8150208" y="2857945"/>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6" idx="3"/>
              <a:endCxn id="30" idx="1"/>
            </p:cNvCxnSpPr>
            <p:nvPr/>
          </p:nvCxnSpPr>
          <p:spPr>
            <a:xfrm flipV="1">
              <a:off x="6747080" y="2033260"/>
              <a:ext cx="790101" cy="513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3"/>
              <a:endCxn id="34" idx="1"/>
            </p:cNvCxnSpPr>
            <p:nvPr/>
          </p:nvCxnSpPr>
          <p:spPr>
            <a:xfrm>
              <a:off x="6747080" y="2547077"/>
              <a:ext cx="949258" cy="2365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1"/>
              <a:endCxn id="38" idx="3"/>
            </p:cNvCxnSpPr>
            <p:nvPr/>
          </p:nvCxnSpPr>
          <p:spPr>
            <a:xfrm flipH="1">
              <a:off x="6747080" y="2867022"/>
              <a:ext cx="752048" cy="150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7" idx="3"/>
              <a:endCxn id="34" idx="1"/>
            </p:cNvCxnSpPr>
            <p:nvPr/>
          </p:nvCxnSpPr>
          <p:spPr>
            <a:xfrm>
              <a:off x="6747080" y="3341993"/>
              <a:ext cx="949258" cy="1570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1"/>
              <a:endCxn id="37" idx="3"/>
            </p:cNvCxnSpPr>
            <p:nvPr/>
          </p:nvCxnSpPr>
          <p:spPr>
            <a:xfrm flipH="1">
              <a:off x="6747080" y="2033260"/>
              <a:ext cx="790101" cy="1308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1" idx="1"/>
              <a:endCxn id="39" idx="3"/>
            </p:cNvCxnSpPr>
            <p:nvPr/>
          </p:nvCxnSpPr>
          <p:spPr>
            <a:xfrm flipH="1">
              <a:off x="6747080" y="2867022"/>
              <a:ext cx="752048" cy="2272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3"/>
              <a:endCxn id="35" idx="1"/>
            </p:cNvCxnSpPr>
            <p:nvPr/>
          </p:nvCxnSpPr>
          <p:spPr>
            <a:xfrm>
              <a:off x="6747080" y="4374873"/>
              <a:ext cx="911205" cy="1371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3"/>
              <a:endCxn id="35" idx="1"/>
            </p:cNvCxnSpPr>
            <p:nvPr/>
          </p:nvCxnSpPr>
          <p:spPr>
            <a:xfrm>
              <a:off x="6747080" y="5140021"/>
              <a:ext cx="911205" cy="60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0" idx="3"/>
              <a:endCxn id="29" idx="1"/>
            </p:cNvCxnSpPr>
            <p:nvPr/>
          </p:nvCxnSpPr>
          <p:spPr>
            <a:xfrm>
              <a:off x="8188261" y="2033260"/>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8" idx="1"/>
              <a:endCxn id="31" idx="3"/>
            </p:cNvCxnSpPr>
            <p:nvPr/>
          </p:nvCxnSpPr>
          <p:spPr>
            <a:xfrm flipH="1">
              <a:off x="8150208" y="2033260"/>
              <a:ext cx="483834" cy="83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2" idx="1"/>
              <a:endCxn id="34" idx="3"/>
            </p:cNvCxnSpPr>
            <p:nvPr/>
          </p:nvCxnSpPr>
          <p:spPr>
            <a:xfrm flipH="1">
              <a:off x="8347418" y="4912729"/>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3" idx="1"/>
              <a:endCxn id="35" idx="3"/>
            </p:cNvCxnSpPr>
            <p:nvPr/>
          </p:nvCxnSpPr>
          <p:spPr>
            <a:xfrm flipH="1">
              <a:off x="8309365" y="5737414"/>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3"/>
              <a:endCxn id="33" idx="1"/>
            </p:cNvCxnSpPr>
            <p:nvPr/>
          </p:nvCxnSpPr>
          <p:spPr>
            <a:xfrm>
              <a:off x="8347418" y="4912729"/>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1"/>
              <a:endCxn id="35" idx="3"/>
            </p:cNvCxnSpPr>
            <p:nvPr/>
          </p:nvCxnSpPr>
          <p:spPr>
            <a:xfrm flipH="1">
              <a:off x="8309365" y="4912729"/>
              <a:ext cx="483834" cy="83376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3" name="Straight Connector 52"/>
          <p:cNvCxnSpPr/>
          <p:nvPr/>
        </p:nvCxnSpPr>
        <p:spPr>
          <a:xfrm>
            <a:off x="8387668" y="3396596"/>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7"/>
          <a:stretch>
            <a:fillRect/>
          </a:stretch>
        </p:blipFill>
        <p:spPr>
          <a:xfrm>
            <a:off x="3779069" y="3365271"/>
            <a:ext cx="1241552" cy="1002869"/>
          </a:xfrm>
          <a:prstGeom prst="rect">
            <a:avLst/>
          </a:prstGeom>
        </p:spPr>
      </p:pic>
      <p:sp>
        <p:nvSpPr>
          <p:cNvPr id="69" name="Cloud Callout 68"/>
          <p:cNvSpPr/>
          <p:nvPr/>
        </p:nvSpPr>
        <p:spPr>
          <a:xfrm>
            <a:off x="3108970" y="4829064"/>
            <a:ext cx="1517465" cy="778659"/>
          </a:xfrm>
          <a:prstGeom prst="cloudCallout">
            <a:avLst>
              <a:gd name="adj1" fmla="val 14786"/>
              <a:gd name="adj2" fmla="val -11380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a:t>Why?</a:t>
            </a:r>
            <a:endParaRPr lang="en-US" sz="2400" dirty="0"/>
          </a:p>
        </p:txBody>
      </p:sp>
      <p:sp>
        <p:nvSpPr>
          <p:cNvPr id="70" name="Cloud Callout 69"/>
          <p:cNvSpPr/>
          <p:nvPr/>
        </p:nvSpPr>
        <p:spPr>
          <a:xfrm>
            <a:off x="4017669" y="2007396"/>
            <a:ext cx="1621979" cy="832289"/>
          </a:xfrm>
          <a:prstGeom prst="cloudCallout">
            <a:avLst>
              <a:gd name="adj1" fmla="val -29876"/>
              <a:gd name="adj2" fmla="val 10289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t>Where?</a:t>
            </a:r>
            <a:endParaRPr lang="en-US" sz="2400" dirty="0"/>
          </a:p>
        </p:txBody>
      </p:sp>
      <p:sp>
        <p:nvSpPr>
          <p:cNvPr id="79" name="TextBox 78"/>
          <p:cNvSpPr txBox="1"/>
          <p:nvPr/>
        </p:nvSpPr>
        <p:spPr>
          <a:xfrm>
            <a:off x="8309365" y="462164"/>
            <a:ext cx="3217997" cy="584775"/>
          </a:xfrm>
          <a:prstGeom prst="rect">
            <a:avLst/>
          </a:prstGeom>
          <a:noFill/>
        </p:spPr>
        <p:txBody>
          <a:bodyPr wrap="none" rtlCol="0">
            <a:spAutoFit/>
          </a:bodyPr>
          <a:lstStyle/>
          <a:p>
            <a:pPr marL="457200" indent="-457200">
              <a:buFont typeface="Arial" charset="0"/>
              <a:buChar char="•"/>
            </a:pPr>
            <a:r>
              <a:rPr lang="en-US" sz="3200" dirty="0">
                <a:solidFill>
                  <a:srgbClr val="FF0000"/>
                </a:solidFill>
              </a:rPr>
              <a:t>Large overhead</a:t>
            </a:r>
          </a:p>
        </p:txBody>
      </p:sp>
      <p:sp>
        <p:nvSpPr>
          <p:cNvPr id="80" name="TextBox 79"/>
          <p:cNvSpPr txBox="1"/>
          <p:nvPr/>
        </p:nvSpPr>
        <p:spPr>
          <a:xfrm>
            <a:off x="690948" y="466670"/>
            <a:ext cx="3001847" cy="584775"/>
          </a:xfrm>
          <a:prstGeom prst="rect">
            <a:avLst/>
          </a:prstGeom>
          <a:noFill/>
        </p:spPr>
        <p:txBody>
          <a:bodyPr wrap="none" rtlCol="0">
            <a:spAutoFit/>
          </a:bodyPr>
          <a:lstStyle/>
          <a:p>
            <a:pPr marL="457200" indent="-457200">
              <a:buFont typeface="Arial" charset="0"/>
              <a:buChar char="•"/>
            </a:pPr>
            <a:r>
              <a:rPr lang="en-US" sz="3200" dirty="0">
                <a:solidFill>
                  <a:srgbClr val="FF0000"/>
                </a:solidFill>
              </a:rPr>
              <a:t>Hard to locate</a:t>
            </a:r>
          </a:p>
        </p:txBody>
      </p:sp>
      <p:sp>
        <p:nvSpPr>
          <p:cNvPr id="81" name="Rectangle 80"/>
          <p:cNvSpPr/>
          <p:nvPr/>
        </p:nvSpPr>
        <p:spPr>
          <a:xfrm>
            <a:off x="4758165" y="466670"/>
            <a:ext cx="2675669" cy="584775"/>
          </a:xfrm>
          <a:prstGeom prst="rect">
            <a:avLst/>
          </a:prstGeom>
        </p:spPr>
        <p:txBody>
          <a:bodyPr wrap="none">
            <a:spAutoFit/>
          </a:bodyPr>
          <a:lstStyle/>
          <a:p>
            <a:pPr marL="457200" indent="-457200">
              <a:buFont typeface="Arial" charset="0"/>
              <a:buChar char="•"/>
            </a:pPr>
            <a:r>
              <a:rPr lang="en-US" sz="3200" dirty="0">
                <a:solidFill>
                  <a:srgbClr val="FF0000"/>
                </a:solidFill>
              </a:rPr>
              <a:t>Not generic </a:t>
            </a:r>
          </a:p>
        </p:txBody>
      </p:sp>
      <p:sp>
        <p:nvSpPr>
          <p:cNvPr id="82" name="TextBox 81"/>
          <p:cNvSpPr txBox="1"/>
          <p:nvPr/>
        </p:nvSpPr>
        <p:spPr>
          <a:xfrm>
            <a:off x="609600" y="-14295"/>
            <a:ext cx="1862882" cy="584775"/>
          </a:xfrm>
          <a:prstGeom prst="rect">
            <a:avLst/>
          </a:prstGeom>
          <a:noFill/>
        </p:spPr>
        <p:txBody>
          <a:bodyPr wrap="none" rtlCol="0">
            <a:spAutoFit/>
          </a:bodyPr>
          <a:lstStyle/>
          <a:p>
            <a:r>
              <a:rPr lang="en-US" sz="3200" dirty="0">
                <a:solidFill>
                  <a:srgbClr val="FF0000"/>
                </a:solidFill>
              </a:rPr>
              <a:t>Problems:</a:t>
            </a:r>
          </a:p>
        </p:txBody>
      </p:sp>
      <p:sp>
        <p:nvSpPr>
          <p:cNvPr id="83" name="TextBox 82"/>
          <p:cNvSpPr txBox="1"/>
          <p:nvPr/>
        </p:nvSpPr>
        <p:spPr>
          <a:xfrm>
            <a:off x="690948" y="950010"/>
            <a:ext cx="4092980" cy="584775"/>
          </a:xfrm>
          <a:prstGeom prst="rect">
            <a:avLst/>
          </a:prstGeom>
          <a:noFill/>
        </p:spPr>
        <p:txBody>
          <a:bodyPr wrap="none" rtlCol="0">
            <a:spAutoFit/>
          </a:bodyPr>
          <a:lstStyle/>
          <a:p>
            <a:pPr marL="457200" indent="-457200">
              <a:buFont typeface="Arial" charset="0"/>
              <a:buChar char="•"/>
            </a:pPr>
            <a:r>
              <a:rPr lang="en-US" sz="3200" dirty="0">
                <a:solidFill>
                  <a:srgbClr val="FF0000"/>
                </a:solidFill>
              </a:rPr>
              <a:t>Unknown root cause</a:t>
            </a:r>
          </a:p>
        </p:txBody>
      </p:sp>
      <p:sp>
        <p:nvSpPr>
          <p:cNvPr id="84" name="TextBox 83"/>
          <p:cNvSpPr txBox="1"/>
          <p:nvPr/>
        </p:nvSpPr>
        <p:spPr>
          <a:xfrm>
            <a:off x="4758165" y="946270"/>
            <a:ext cx="3379387" cy="584775"/>
          </a:xfrm>
          <a:prstGeom prst="rect">
            <a:avLst/>
          </a:prstGeom>
          <a:noFill/>
        </p:spPr>
        <p:txBody>
          <a:bodyPr wrap="none" rtlCol="0">
            <a:spAutoFit/>
          </a:bodyPr>
          <a:lstStyle/>
          <a:p>
            <a:pPr marL="457200" indent="-457200">
              <a:buFont typeface="Arial" charset="0"/>
              <a:buChar char="•"/>
            </a:pPr>
            <a:r>
              <a:rPr lang="en-US" sz="3200" dirty="0">
                <a:solidFill>
                  <a:srgbClr val="FF0000"/>
                </a:solidFill>
              </a:rPr>
              <a:t>Time consuming</a:t>
            </a:r>
          </a:p>
        </p:txBody>
      </p:sp>
      <p:sp>
        <p:nvSpPr>
          <p:cNvPr id="22" name="TextBox 21"/>
          <p:cNvSpPr txBox="1"/>
          <p:nvPr/>
        </p:nvSpPr>
        <p:spPr>
          <a:xfrm rot="19445701">
            <a:off x="2684528" y="3171833"/>
            <a:ext cx="1724126" cy="461665"/>
          </a:xfrm>
          <a:prstGeom prst="rect">
            <a:avLst/>
          </a:prstGeom>
          <a:noFill/>
        </p:spPr>
        <p:txBody>
          <a:bodyPr wrap="none" rtlCol="0">
            <a:spAutoFit/>
          </a:bodyPr>
          <a:lstStyle/>
          <a:p>
            <a:r>
              <a:rPr lang="en-US" sz="2400" dirty="0">
                <a:solidFill>
                  <a:srgbClr val="FFC000"/>
                </a:solidFill>
              </a:rPr>
              <a:t>Congestion?</a:t>
            </a:r>
          </a:p>
        </p:txBody>
      </p:sp>
      <p:sp>
        <p:nvSpPr>
          <p:cNvPr id="85" name="TextBox 84"/>
          <p:cNvSpPr txBox="1"/>
          <p:nvPr/>
        </p:nvSpPr>
        <p:spPr>
          <a:xfrm rot="1006420">
            <a:off x="4523894" y="3314292"/>
            <a:ext cx="1529586" cy="461665"/>
          </a:xfrm>
          <a:prstGeom prst="rect">
            <a:avLst/>
          </a:prstGeom>
          <a:noFill/>
        </p:spPr>
        <p:txBody>
          <a:bodyPr wrap="none" rtlCol="0">
            <a:spAutoFit/>
          </a:bodyPr>
          <a:lstStyle/>
          <a:p>
            <a:r>
              <a:rPr lang="en-US" sz="2400" dirty="0" err="1">
                <a:solidFill>
                  <a:srgbClr val="FFC000"/>
                </a:solidFill>
              </a:rPr>
              <a:t>Blackhole</a:t>
            </a:r>
            <a:r>
              <a:rPr lang="en-US" sz="2400" dirty="0">
                <a:solidFill>
                  <a:srgbClr val="FFC000"/>
                </a:solidFill>
              </a:rPr>
              <a:t>?</a:t>
            </a:r>
          </a:p>
        </p:txBody>
      </p:sp>
      <p:sp>
        <p:nvSpPr>
          <p:cNvPr id="86" name="TextBox 85"/>
          <p:cNvSpPr txBox="1"/>
          <p:nvPr/>
        </p:nvSpPr>
        <p:spPr>
          <a:xfrm>
            <a:off x="4044762" y="4389942"/>
            <a:ext cx="2148602" cy="461665"/>
          </a:xfrm>
          <a:prstGeom prst="rect">
            <a:avLst/>
          </a:prstGeom>
          <a:noFill/>
        </p:spPr>
        <p:txBody>
          <a:bodyPr wrap="none" rtlCol="0">
            <a:spAutoFit/>
          </a:bodyPr>
          <a:lstStyle/>
          <a:p>
            <a:r>
              <a:rPr lang="en-US" sz="2400" dirty="0">
                <a:solidFill>
                  <a:srgbClr val="FFC000"/>
                </a:solidFill>
              </a:rPr>
              <a:t>Random drops?</a:t>
            </a:r>
          </a:p>
        </p:txBody>
      </p:sp>
      <p:sp>
        <p:nvSpPr>
          <p:cNvPr id="60" name="Rounded Rectangular Callout 7">
            <a:extLst>
              <a:ext uri="{FF2B5EF4-FFF2-40B4-BE49-F238E27FC236}">
                <a16:creationId xmlns:a16="http://schemas.microsoft.com/office/drawing/2014/main" id="{8E27E0D6-6D37-4066-AF49-B7A6D54BE5BB}"/>
              </a:ext>
            </a:extLst>
          </p:cNvPr>
          <p:cNvSpPr/>
          <p:nvPr/>
        </p:nvSpPr>
        <p:spPr>
          <a:xfrm>
            <a:off x="108622" y="3036558"/>
            <a:ext cx="1497108" cy="406865"/>
          </a:xfrm>
          <a:prstGeom prst="wedgeRoundRectCallout">
            <a:avLst>
              <a:gd name="adj1" fmla="val 46086"/>
              <a:gd name="adj2" fmla="val 135238"/>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2400" dirty="0"/>
              <a:t>Me too!</a:t>
            </a:r>
          </a:p>
        </p:txBody>
      </p:sp>
      <p:sp>
        <p:nvSpPr>
          <p:cNvPr id="61" name="Rounded Rectangular Callout 5">
            <a:extLst>
              <a:ext uri="{FF2B5EF4-FFF2-40B4-BE49-F238E27FC236}">
                <a16:creationId xmlns:a16="http://schemas.microsoft.com/office/drawing/2014/main" id="{9E56EDC3-68B0-4212-8C76-1C1751404BA9}"/>
              </a:ext>
            </a:extLst>
          </p:cNvPr>
          <p:cNvSpPr/>
          <p:nvPr/>
        </p:nvSpPr>
        <p:spPr>
          <a:xfrm>
            <a:off x="1094972" y="1793617"/>
            <a:ext cx="2222468" cy="657693"/>
          </a:xfrm>
          <a:prstGeom prst="wedgeRoundRectCallout">
            <a:avLst>
              <a:gd name="adj1" fmla="val -7806"/>
              <a:gd name="adj2" fmla="val 113204"/>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2400" dirty="0"/>
              <a:t>I </a:t>
            </a:r>
            <a:r>
              <a:rPr lang="en-US" altLang="zh-CN" sz="2400" dirty="0"/>
              <a:t>fail</a:t>
            </a:r>
            <a:r>
              <a:rPr lang="zh-CN" altLang="en-US" sz="2400" dirty="0"/>
              <a:t> </a:t>
            </a:r>
            <a:r>
              <a:rPr lang="en-US" altLang="zh-CN" sz="2400" dirty="0"/>
              <a:t>to</a:t>
            </a:r>
            <a:r>
              <a:rPr lang="zh-CN" altLang="en-US" sz="2400" dirty="0"/>
              <a:t> </a:t>
            </a:r>
            <a:r>
              <a:rPr lang="en-US" altLang="zh-CN" sz="2400" dirty="0"/>
              <a:t>connect!</a:t>
            </a:r>
            <a:endParaRPr lang="en-US" sz="2400" dirty="0"/>
          </a:p>
        </p:txBody>
      </p:sp>
    </p:spTree>
    <p:custDataLst>
      <p:tags r:id="rId1"/>
    </p:custDataLst>
    <p:extLst>
      <p:ext uri="{BB962C8B-B14F-4D97-AF65-F5344CB8AC3E}">
        <p14:creationId xmlns:p14="http://schemas.microsoft.com/office/powerpoint/2010/main" val="1647090622"/>
      </p:ext>
    </p:extLst>
  </p:cSld>
  <p:clrMapOvr>
    <a:masterClrMapping/>
  </p:clrMapOvr>
  <mc:AlternateContent xmlns:mc="http://schemas.openxmlformats.org/markup-compatibility/2006" xmlns:p14="http://schemas.microsoft.com/office/powerpoint/2010/main">
    <mc:Choice Requires="p14">
      <p:transition spd="med" p14:dur="700" advTm="70468">
        <p:fade/>
      </p:transition>
    </mc:Choice>
    <mc:Fallback xmlns="">
      <p:transition spd="med" advTm="7046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packets carry batch ID </a:t>
            </a:r>
          </a:p>
        </p:txBody>
      </p:sp>
      <p:sp>
        <p:nvSpPr>
          <p:cNvPr id="3" name="Content Placeholder 2"/>
          <p:cNvSpPr>
            <a:spLocks noGrp="1"/>
          </p:cNvSpPr>
          <p:nvPr>
            <p:ph idx="1"/>
          </p:nvPr>
        </p:nvSpPr>
        <p:spPr/>
        <p:txBody>
          <a:bodyPr/>
          <a:lstStyle/>
          <a:p>
            <a:r>
              <a:rPr lang="en-US" dirty="0"/>
              <a:t>Just need 1 bit to distinguish adjacent batches</a:t>
            </a:r>
          </a:p>
        </p:txBody>
      </p:sp>
      <p:grpSp>
        <p:nvGrpSpPr>
          <p:cNvPr id="5" name="Group 4"/>
          <p:cNvGrpSpPr/>
          <p:nvPr/>
        </p:nvGrpSpPr>
        <p:grpSpPr>
          <a:xfrm>
            <a:off x="3005401" y="2627449"/>
            <a:ext cx="3086569" cy="257214"/>
            <a:chOff x="1270660" y="4168239"/>
            <a:chExt cx="1068779" cy="178130"/>
          </a:xfrm>
        </p:grpSpPr>
        <p:cxnSp>
          <p:nvCxnSpPr>
            <p:cNvPr id="6" name="Straight Connector 5"/>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725296" y="4616720"/>
            <a:ext cx="3086569" cy="257214"/>
            <a:chOff x="1270660" y="4168239"/>
            <a:chExt cx="1068779" cy="178130"/>
          </a:xfrm>
        </p:grpSpPr>
        <p:cxnSp>
          <p:nvCxnSpPr>
            <p:cNvPr id="10" name="Straight Connector 9"/>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a:off x="3142582" y="2552282"/>
            <a:ext cx="531576" cy="257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4" name="Rectangle 13"/>
          <p:cNvSpPr/>
          <p:nvPr/>
        </p:nvSpPr>
        <p:spPr>
          <a:xfrm>
            <a:off x="3880883" y="2552283"/>
            <a:ext cx="531576" cy="2573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0</a:t>
            </a:r>
          </a:p>
        </p:txBody>
      </p:sp>
      <p:sp>
        <p:nvSpPr>
          <p:cNvPr id="15" name="Rectangle 14"/>
          <p:cNvSpPr/>
          <p:nvPr/>
        </p:nvSpPr>
        <p:spPr>
          <a:xfrm>
            <a:off x="4619183" y="2552282"/>
            <a:ext cx="531576" cy="2573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0</a:t>
            </a:r>
          </a:p>
        </p:txBody>
      </p:sp>
      <p:sp>
        <p:nvSpPr>
          <p:cNvPr id="16" name="Rectangle 15"/>
          <p:cNvSpPr/>
          <p:nvPr/>
        </p:nvSpPr>
        <p:spPr>
          <a:xfrm>
            <a:off x="5357482" y="2552282"/>
            <a:ext cx="531576" cy="2573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0</a:t>
            </a:r>
          </a:p>
        </p:txBody>
      </p:sp>
      <p:sp>
        <p:nvSpPr>
          <p:cNvPr id="17" name="Rectangle 16"/>
          <p:cNvSpPr/>
          <p:nvPr/>
        </p:nvSpPr>
        <p:spPr>
          <a:xfrm>
            <a:off x="3776433" y="4541731"/>
            <a:ext cx="531576" cy="257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8" name="Rectangle 17"/>
          <p:cNvSpPr/>
          <p:nvPr/>
        </p:nvSpPr>
        <p:spPr>
          <a:xfrm>
            <a:off x="5461935" y="4541731"/>
            <a:ext cx="531576" cy="2573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0</a:t>
            </a:r>
          </a:p>
        </p:txBody>
      </p:sp>
      <p:sp>
        <p:nvSpPr>
          <p:cNvPr id="19" name="Rectangle 18"/>
          <p:cNvSpPr/>
          <p:nvPr/>
        </p:nvSpPr>
        <p:spPr>
          <a:xfrm>
            <a:off x="6200234" y="4541731"/>
            <a:ext cx="531576" cy="2573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0</a:t>
            </a:r>
          </a:p>
        </p:txBody>
      </p:sp>
      <p:cxnSp>
        <p:nvCxnSpPr>
          <p:cNvPr id="20" name="Straight Arrow Connector 19"/>
          <p:cNvCxnSpPr/>
          <p:nvPr/>
        </p:nvCxnSpPr>
        <p:spPr>
          <a:xfrm>
            <a:off x="3408371" y="2809672"/>
            <a:ext cx="633851"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884971" y="2809672"/>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623270" y="2809672"/>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146671" y="2809674"/>
            <a:ext cx="251215" cy="800466"/>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278998" y="3604687"/>
            <a:ext cx="257393" cy="257392"/>
            <a:chOff x="5730875" y="2247900"/>
            <a:chExt cx="336551" cy="336550"/>
          </a:xfrm>
        </p:grpSpPr>
        <p:cxnSp>
          <p:nvCxnSpPr>
            <p:cNvPr id="25" name="Straight Connector 24"/>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080394" y="2627449"/>
            <a:ext cx="3086569" cy="257214"/>
            <a:chOff x="1270660" y="4168239"/>
            <a:chExt cx="1068779" cy="178130"/>
          </a:xfrm>
        </p:grpSpPr>
        <p:cxnSp>
          <p:nvCxnSpPr>
            <p:cNvPr id="33" name="Straight Connector 32"/>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6204922" y="2552282"/>
            <a:ext cx="531576" cy="2573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1</a:t>
            </a:r>
          </a:p>
        </p:txBody>
      </p:sp>
      <p:sp>
        <p:nvSpPr>
          <p:cNvPr id="37" name="Rectangle 36"/>
          <p:cNvSpPr/>
          <p:nvPr/>
        </p:nvSpPr>
        <p:spPr>
          <a:xfrm>
            <a:off x="7104608" y="2555492"/>
            <a:ext cx="531576" cy="2573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nvGrpSpPr>
          <p:cNvPr id="38" name="Group 37"/>
          <p:cNvGrpSpPr/>
          <p:nvPr/>
        </p:nvGrpSpPr>
        <p:grpSpPr>
          <a:xfrm>
            <a:off x="6807757" y="4616720"/>
            <a:ext cx="3086569" cy="257214"/>
            <a:chOff x="1270660" y="4168239"/>
            <a:chExt cx="1068779" cy="178130"/>
          </a:xfrm>
        </p:grpSpPr>
        <p:cxnSp>
          <p:nvCxnSpPr>
            <p:cNvPr id="39" name="Straight Connector 38"/>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7060791" y="4541731"/>
            <a:ext cx="531576" cy="2573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1</a:t>
            </a:r>
          </a:p>
        </p:txBody>
      </p:sp>
      <p:sp>
        <p:nvSpPr>
          <p:cNvPr id="43" name="Rectangle 42"/>
          <p:cNvSpPr/>
          <p:nvPr/>
        </p:nvSpPr>
        <p:spPr>
          <a:xfrm>
            <a:off x="7906446" y="4541731"/>
            <a:ext cx="531576" cy="2573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cxnSp>
        <p:nvCxnSpPr>
          <p:cNvPr id="44" name="Straight Arrow Connector 43"/>
          <p:cNvCxnSpPr/>
          <p:nvPr/>
        </p:nvCxnSpPr>
        <p:spPr>
          <a:xfrm>
            <a:off x="6483825" y="2816878"/>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44380" y="2817395"/>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46068" y="2552282"/>
            <a:ext cx="1376724" cy="461665"/>
          </a:xfrm>
          <a:prstGeom prst="rect">
            <a:avLst/>
          </a:prstGeom>
          <a:noFill/>
        </p:spPr>
        <p:txBody>
          <a:bodyPr wrap="none" rtlCol="0">
            <a:spAutoFit/>
          </a:bodyPr>
          <a:lstStyle/>
          <a:p>
            <a:r>
              <a:rPr lang="en-US" sz="2400" dirty="0"/>
              <a:t>upstream</a:t>
            </a:r>
          </a:p>
        </p:txBody>
      </p:sp>
      <p:sp>
        <p:nvSpPr>
          <p:cNvPr id="47" name="TextBox 46"/>
          <p:cNvSpPr txBox="1"/>
          <p:nvPr/>
        </p:nvSpPr>
        <p:spPr>
          <a:xfrm>
            <a:off x="1157943" y="4439593"/>
            <a:ext cx="1758558" cy="461665"/>
          </a:xfrm>
          <a:prstGeom prst="rect">
            <a:avLst/>
          </a:prstGeom>
          <a:noFill/>
        </p:spPr>
        <p:txBody>
          <a:bodyPr wrap="none" rtlCol="0">
            <a:spAutoFit/>
          </a:bodyPr>
          <a:lstStyle/>
          <a:p>
            <a:r>
              <a:rPr lang="en-US" sz="2400"/>
              <a:t>downstream</a:t>
            </a:r>
            <a:endParaRPr lang="en-US" sz="2400" dirty="0"/>
          </a:p>
        </p:txBody>
      </p:sp>
      <p:sp>
        <p:nvSpPr>
          <p:cNvPr id="48" name="文本框 47">
            <a:extLst>
              <a:ext uri="{FF2B5EF4-FFF2-40B4-BE49-F238E27FC236}">
                <a16:creationId xmlns:a16="http://schemas.microsoft.com/office/drawing/2014/main" id="{748FA042-6C8E-4BCD-AD2F-6439AB311A6C}"/>
              </a:ext>
            </a:extLst>
          </p:cNvPr>
          <p:cNvSpPr txBox="1"/>
          <p:nvPr/>
        </p:nvSpPr>
        <p:spPr>
          <a:xfrm>
            <a:off x="1360659" y="4059512"/>
            <a:ext cx="1470751" cy="369332"/>
          </a:xfrm>
          <a:prstGeom prst="rect">
            <a:avLst/>
          </a:prstGeom>
          <a:noFill/>
        </p:spPr>
        <p:txBody>
          <a:bodyPr wrap="square">
            <a:spAutoFit/>
          </a:bodyPr>
          <a:lstStyle/>
          <a:p>
            <a:r>
              <a:rPr lang="en-US" altLang="zh-CN" b="1" dirty="0"/>
              <a:t>T + timeout</a:t>
            </a:r>
            <a:endParaRPr lang="zh-CN" altLang="en-US" b="1" dirty="0"/>
          </a:p>
        </p:txBody>
      </p:sp>
      <p:sp>
        <p:nvSpPr>
          <p:cNvPr id="49" name="文本框 48">
            <a:extLst>
              <a:ext uri="{FF2B5EF4-FFF2-40B4-BE49-F238E27FC236}">
                <a16:creationId xmlns:a16="http://schemas.microsoft.com/office/drawing/2014/main" id="{792AF9C7-680C-4CE7-BC59-1E1A91449F43}"/>
              </a:ext>
            </a:extLst>
          </p:cNvPr>
          <p:cNvSpPr txBox="1"/>
          <p:nvPr/>
        </p:nvSpPr>
        <p:spPr>
          <a:xfrm>
            <a:off x="1385091" y="2186160"/>
            <a:ext cx="348688" cy="369332"/>
          </a:xfrm>
          <a:prstGeom prst="rect">
            <a:avLst/>
          </a:prstGeom>
          <a:noFill/>
        </p:spPr>
        <p:txBody>
          <a:bodyPr wrap="square">
            <a:spAutoFit/>
          </a:bodyPr>
          <a:lstStyle/>
          <a:p>
            <a:r>
              <a:rPr lang="en-US" altLang="zh-CN" b="1" dirty="0"/>
              <a:t>T</a:t>
            </a:r>
            <a:endParaRPr lang="zh-CN" altLang="en-US" b="1" dirty="0"/>
          </a:p>
        </p:txBody>
      </p:sp>
      <p:sp>
        <p:nvSpPr>
          <p:cNvPr id="50" name="文本框 49">
            <a:extLst>
              <a:ext uri="{FF2B5EF4-FFF2-40B4-BE49-F238E27FC236}">
                <a16:creationId xmlns:a16="http://schemas.microsoft.com/office/drawing/2014/main" id="{C87ADA5A-26AB-46A1-B971-242229CBA28F}"/>
              </a:ext>
            </a:extLst>
          </p:cNvPr>
          <p:cNvSpPr txBox="1"/>
          <p:nvPr/>
        </p:nvSpPr>
        <p:spPr>
          <a:xfrm>
            <a:off x="2154612" y="5180241"/>
            <a:ext cx="2382659" cy="646331"/>
          </a:xfrm>
          <a:prstGeom prst="rect">
            <a:avLst/>
          </a:prstGeom>
          <a:noFill/>
        </p:spPr>
        <p:txBody>
          <a:bodyPr wrap="square">
            <a:spAutoFit/>
          </a:bodyPr>
          <a:lstStyle/>
          <a:p>
            <a:r>
              <a:rPr lang="en-US" altLang="zh-CN" b="1" dirty="0"/>
              <a:t>Per hop delay&lt; 1ms</a:t>
            </a:r>
          </a:p>
          <a:p>
            <a:r>
              <a:rPr lang="en-US" altLang="zh-CN" b="1" dirty="0"/>
              <a:t>Timeout &lt; T</a:t>
            </a:r>
            <a:endParaRPr lang="zh-CN" altLang="en-US" b="1" dirty="0"/>
          </a:p>
        </p:txBody>
      </p:sp>
      <p:grpSp>
        <p:nvGrpSpPr>
          <p:cNvPr id="52" name="Group 37">
            <a:extLst>
              <a:ext uri="{FF2B5EF4-FFF2-40B4-BE49-F238E27FC236}">
                <a16:creationId xmlns:a16="http://schemas.microsoft.com/office/drawing/2014/main" id="{A15A379D-9643-4172-9428-09206EE5C209}"/>
              </a:ext>
            </a:extLst>
          </p:cNvPr>
          <p:cNvGrpSpPr/>
          <p:nvPr/>
        </p:nvGrpSpPr>
        <p:grpSpPr>
          <a:xfrm>
            <a:off x="2975952" y="4616720"/>
            <a:ext cx="735578" cy="257391"/>
            <a:chOff x="1270660" y="4168239"/>
            <a:chExt cx="1068779" cy="178130"/>
          </a:xfrm>
        </p:grpSpPr>
        <p:cxnSp>
          <p:nvCxnSpPr>
            <p:cNvPr id="53" name="Straight Connector 38">
              <a:extLst>
                <a:ext uri="{FF2B5EF4-FFF2-40B4-BE49-F238E27FC236}">
                  <a16:creationId xmlns:a16="http://schemas.microsoft.com/office/drawing/2014/main" id="{D7DACEAF-CB44-4AFC-A126-573DEC223BEA}"/>
                </a:ext>
              </a:extLst>
            </p:cNvPr>
            <p:cNvCxnSpPr/>
            <p:nvPr/>
          </p:nvCxnSpPr>
          <p:spPr>
            <a:xfrm>
              <a:off x="1270660" y="4346369"/>
              <a:ext cx="10687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39">
              <a:extLst>
                <a:ext uri="{FF2B5EF4-FFF2-40B4-BE49-F238E27FC236}">
                  <a16:creationId xmlns:a16="http://schemas.microsoft.com/office/drawing/2014/main" id="{27A1F65F-B9E2-4920-A7A6-91ECB2E04A3B}"/>
                </a:ext>
              </a:extLst>
            </p:cNvPr>
            <p:cNvCxnSpPr/>
            <p:nvPr/>
          </p:nvCxnSpPr>
          <p:spPr>
            <a:xfrm>
              <a:off x="1272082" y="4168239"/>
              <a:ext cx="0" cy="1781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40">
              <a:extLst>
                <a:ext uri="{FF2B5EF4-FFF2-40B4-BE49-F238E27FC236}">
                  <a16:creationId xmlns:a16="http://schemas.microsoft.com/office/drawing/2014/main" id="{EE459EF4-678D-4D98-8AB8-B72241DD3D60}"/>
                </a:ext>
              </a:extLst>
            </p:cNvPr>
            <p:cNvCxnSpPr/>
            <p:nvPr/>
          </p:nvCxnSpPr>
          <p:spPr>
            <a:xfrm>
              <a:off x="2339439" y="4168239"/>
              <a:ext cx="0" cy="1781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4706D27D-14F0-4523-9094-CE0458F2820C}"/>
              </a:ext>
            </a:extLst>
          </p:cNvPr>
          <p:cNvSpPr txBox="1"/>
          <p:nvPr/>
        </p:nvSpPr>
        <p:spPr>
          <a:xfrm>
            <a:off x="1204322" y="5999790"/>
            <a:ext cx="9369471" cy="369332"/>
          </a:xfrm>
          <a:prstGeom prst="rect">
            <a:avLst/>
          </a:prstGeom>
          <a:noFill/>
        </p:spPr>
        <p:txBody>
          <a:bodyPr wrap="square">
            <a:spAutoFit/>
          </a:bodyPr>
          <a:lstStyle/>
          <a:p>
            <a:r>
              <a:rPr lang="en-US" altLang="zh-CN" b="1" dirty="0"/>
              <a:t>so for T &gt; 1ms, there will be at most two batches coexist at a downstream meter.</a:t>
            </a:r>
            <a:endParaRPr lang="zh-CN" altLang="en-US" b="1" dirty="0"/>
          </a:p>
        </p:txBody>
      </p:sp>
      <p:cxnSp>
        <p:nvCxnSpPr>
          <p:cNvPr id="58" name="Straight Arrow Connector 20">
            <a:extLst>
              <a:ext uri="{FF2B5EF4-FFF2-40B4-BE49-F238E27FC236}">
                <a16:creationId xmlns:a16="http://schemas.microsoft.com/office/drawing/2014/main" id="{39F92514-9437-49CA-81E2-3CBB2A4A966A}"/>
              </a:ext>
            </a:extLst>
          </p:cNvPr>
          <p:cNvCxnSpPr>
            <a:cxnSpLocks/>
            <a:stCxn id="50" idx="0"/>
          </p:cNvCxnSpPr>
          <p:nvPr/>
        </p:nvCxnSpPr>
        <p:spPr>
          <a:xfrm flipV="1">
            <a:off x="3345942" y="4894601"/>
            <a:ext cx="0" cy="28564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77426308"/>
      </p:ext>
    </p:extLst>
  </p:cSld>
  <p:clrMapOvr>
    <a:masterClrMapping/>
  </p:clrMapOvr>
  <mc:AlternateContent xmlns:mc="http://schemas.openxmlformats.org/markup-compatibility/2006" xmlns:p14="http://schemas.microsoft.com/office/powerpoint/2010/main">
    <mc:Choice Requires="p14">
      <p:transition spd="slow" p14:dur="2000" advTm="45629"/>
    </mc:Choice>
    <mc:Fallback xmlns="">
      <p:transition spd="slow" advTm="4562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pair-wise deployment</a:t>
            </a:r>
          </a:p>
        </p:txBody>
      </p:sp>
      <p:sp>
        <p:nvSpPr>
          <p:cNvPr id="3" name="Content Placeholder 2"/>
          <p:cNvSpPr>
            <a:spLocks noGrp="1"/>
          </p:cNvSpPr>
          <p:nvPr>
            <p:ph idx="1"/>
          </p:nvPr>
        </p:nvSpPr>
        <p:spPr/>
        <p:txBody>
          <a:bodyPr/>
          <a:lstStyle/>
          <a:p>
            <a:r>
              <a:rPr lang="en-US" dirty="0"/>
              <a:t>Cover all pipelines</a:t>
            </a:r>
          </a:p>
        </p:txBody>
      </p:sp>
      <p:sp>
        <p:nvSpPr>
          <p:cNvPr id="5" name="椭圆 3"/>
          <p:cNvSpPr/>
          <p:nvPr/>
        </p:nvSpPr>
        <p:spPr>
          <a:xfrm>
            <a:off x="5363047" y="4693303"/>
            <a:ext cx="1703402" cy="170340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椭圆 4"/>
          <p:cNvSpPr/>
          <p:nvPr/>
        </p:nvSpPr>
        <p:spPr>
          <a:xfrm>
            <a:off x="8941715" y="3285021"/>
            <a:ext cx="1418475" cy="1418475"/>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椭圆 28"/>
          <p:cNvSpPr/>
          <p:nvPr/>
        </p:nvSpPr>
        <p:spPr>
          <a:xfrm>
            <a:off x="1828800" y="3359579"/>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8" name="直线箭头连接符 5"/>
          <p:cNvCxnSpPr>
            <a:stCxn id="9" idx="7"/>
            <a:endCxn id="10" idx="3"/>
          </p:cNvCxnSpPr>
          <p:nvPr/>
        </p:nvCxnSpPr>
        <p:spPr>
          <a:xfrm flipV="1">
            <a:off x="6854837" y="4346751"/>
            <a:ext cx="2224401" cy="6917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椭圆 6"/>
          <p:cNvSpPr/>
          <p:nvPr/>
        </p:nvSpPr>
        <p:spPr>
          <a:xfrm>
            <a:off x="6285991" y="4940902"/>
            <a:ext cx="666445" cy="666445"/>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2400" dirty="0"/>
              <a:t>UM</a:t>
            </a:r>
            <a:endParaRPr kumimoji="1" lang="zh-CN" altLang="en-US" sz="2400" dirty="0"/>
          </a:p>
        </p:txBody>
      </p:sp>
      <p:sp>
        <p:nvSpPr>
          <p:cNvPr id="10" name="椭圆 7"/>
          <p:cNvSpPr/>
          <p:nvPr/>
        </p:nvSpPr>
        <p:spPr>
          <a:xfrm>
            <a:off x="8977112" y="3751515"/>
            <a:ext cx="697362" cy="697362"/>
          </a:xfrm>
          <a:prstGeom prst="ellipse">
            <a:avLst/>
          </a:prstGeom>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kumimoji="1" lang="en-US" altLang="zh-CN" sz="2400" dirty="0">
                <a:solidFill>
                  <a:schemeClr val="accent3">
                    <a:lumMod val="75000"/>
                  </a:schemeClr>
                </a:solidFill>
              </a:rPr>
              <a:t>DM</a:t>
            </a:r>
            <a:endParaRPr kumimoji="1" lang="zh-CN" altLang="en-US" sz="2400" dirty="0">
              <a:solidFill>
                <a:schemeClr val="accent3">
                  <a:lumMod val="75000"/>
                </a:schemeClr>
              </a:solidFill>
            </a:endParaRPr>
          </a:p>
        </p:txBody>
      </p:sp>
      <p:sp>
        <p:nvSpPr>
          <p:cNvPr id="11" name="椭圆 29"/>
          <p:cNvSpPr/>
          <p:nvPr/>
        </p:nvSpPr>
        <p:spPr>
          <a:xfrm>
            <a:off x="2515318" y="3894481"/>
            <a:ext cx="658315" cy="658315"/>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2400" dirty="0"/>
              <a:t>UM</a:t>
            </a:r>
            <a:endParaRPr kumimoji="1" lang="zh-CN" altLang="en-US" sz="2400" dirty="0"/>
          </a:p>
        </p:txBody>
      </p:sp>
      <p:sp>
        <p:nvSpPr>
          <p:cNvPr id="12" name="椭圆 30"/>
          <p:cNvSpPr/>
          <p:nvPr/>
        </p:nvSpPr>
        <p:spPr>
          <a:xfrm>
            <a:off x="5442834" y="4935669"/>
            <a:ext cx="653165" cy="653165"/>
          </a:xfrm>
          <a:prstGeom prst="ellipse">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kumimoji="1" lang="en-US" altLang="zh-CN" sz="2400" dirty="0">
                <a:solidFill>
                  <a:schemeClr val="accent6">
                    <a:lumMod val="75000"/>
                  </a:schemeClr>
                </a:solidFill>
              </a:rPr>
              <a:t>DM</a:t>
            </a:r>
            <a:endParaRPr kumimoji="1" lang="zh-CN" altLang="en-US" sz="2400" dirty="0">
              <a:solidFill>
                <a:schemeClr val="accent6">
                  <a:lumMod val="75000"/>
                </a:schemeClr>
              </a:solidFill>
            </a:endParaRPr>
          </a:p>
        </p:txBody>
      </p:sp>
      <p:cxnSp>
        <p:nvCxnSpPr>
          <p:cNvPr id="13" name="直线箭头连接符 31"/>
          <p:cNvCxnSpPr>
            <a:stCxn id="11" idx="5"/>
            <a:endCxn id="12" idx="1"/>
          </p:cNvCxnSpPr>
          <p:nvPr/>
        </p:nvCxnSpPr>
        <p:spPr>
          <a:xfrm>
            <a:off x="3077225" y="4456388"/>
            <a:ext cx="2461263" cy="5749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476444" y="4866358"/>
            <a:ext cx="0" cy="415111"/>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674474" y="4866357"/>
            <a:ext cx="0" cy="415111"/>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75" name="Right Brace 174"/>
          <p:cNvSpPr/>
          <p:nvPr/>
        </p:nvSpPr>
        <p:spPr>
          <a:xfrm rot="5400000" flipH="1">
            <a:off x="4235398" y="1291667"/>
            <a:ext cx="302980" cy="3569663"/>
          </a:xfrm>
          <a:prstGeom prst="rightBrace">
            <a:avLst/>
          </a:prstGeom>
          <a:ln/>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78" name="TextBox 177"/>
          <p:cNvSpPr txBox="1"/>
          <p:nvPr/>
        </p:nvSpPr>
        <p:spPr>
          <a:xfrm>
            <a:off x="2762330" y="2356301"/>
            <a:ext cx="2924262" cy="461665"/>
          </a:xfrm>
          <a:prstGeom prst="rect">
            <a:avLst/>
          </a:prstGeom>
          <a:noFill/>
        </p:spPr>
        <p:txBody>
          <a:bodyPr wrap="none" rtlCol="0">
            <a:spAutoFit/>
          </a:bodyPr>
          <a:lstStyle/>
          <a:p>
            <a:r>
              <a:rPr lang="en-US" altLang="zh-CN" sz="2400" dirty="0"/>
              <a:t>Cover</a:t>
            </a:r>
            <a:r>
              <a:rPr lang="zh-CN" altLang="en-US" sz="2400" dirty="0"/>
              <a:t> </a:t>
            </a:r>
            <a:r>
              <a:rPr lang="en-US" altLang="zh-CN" sz="2400" dirty="0"/>
              <a:t>ingress</a:t>
            </a:r>
            <a:r>
              <a:rPr lang="zh-CN" altLang="en-US" sz="2400" dirty="0"/>
              <a:t> </a:t>
            </a:r>
            <a:r>
              <a:rPr lang="en-US" altLang="zh-CN" sz="2400" dirty="0"/>
              <a:t>pipeline</a:t>
            </a:r>
            <a:endParaRPr lang="en-US" sz="2400" dirty="0"/>
          </a:p>
        </p:txBody>
      </p:sp>
      <p:sp>
        <p:nvSpPr>
          <p:cNvPr id="179" name="TextBox 178"/>
          <p:cNvSpPr txBox="1"/>
          <p:nvPr/>
        </p:nvSpPr>
        <p:spPr>
          <a:xfrm>
            <a:off x="6096000" y="2356301"/>
            <a:ext cx="2845715" cy="461665"/>
          </a:xfrm>
          <a:prstGeom prst="rect">
            <a:avLst/>
          </a:prstGeom>
          <a:noFill/>
        </p:spPr>
        <p:txBody>
          <a:bodyPr wrap="none" rtlCol="0">
            <a:spAutoFit/>
          </a:bodyPr>
          <a:lstStyle/>
          <a:p>
            <a:r>
              <a:rPr lang="en-US" altLang="zh-CN" sz="2400" dirty="0"/>
              <a:t>Cover</a:t>
            </a:r>
            <a:r>
              <a:rPr lang="zh-CN" altLang="en-US" sz="2400" dirty="0"/>
              <a:t> </a:t>
            </a:r>
            <a:r>
              <a:rPr lang="en-US" altLang="zh-CN" sz="2400" dirty="0"/>
              <a:t>egress</a:t>
            </a:r>
            <a:r>
              <a:rPr lang="zh-CN" altLang="en-US" sz="2400" dirty="0"/>
              <a:t> </a:t>
            </a:r>
            <a:r>
              <a:rPr lang="en-US" altLang="zh-CN" sz="2400" dirty="0"/>
              <a:t>pipeline</a:t>
            </a:r>
            <a:endParaRPr lang="en-US" sz="2400" dirty="0"/>
          </a:p>
        </p:txBody>
      </p:sp>
      <p:sp>
        <p:nvSpPr>
          <p:cNvPr id="174" name="Right Brace 173"/>
          <p:cNvSpPr/>
          <p:nvPr/>
        </p:nvSpPr>
        <p:spPr>
          <a:xfrm rot="5400000" flipH="1">
            <a:off x="6994618" y="947903"/>
            <a:ext cx="313913" cy="4243354"/>
          </a:xfrm>
          <a:prstGeom prst="rightBrace">
            <a:avLst/>
          </a:prstGeom>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4" name="TextBox 13"/>
          <p:cNvSpPr txBox="1"/>
          <p:nvPr/>
        </p:nvSpPr>
        <p:spPr>
          <a:xfrm>
            <a:off x="8977112" y="1556649"/>
            <a:ext cx="3215880" cy="830997"/>
          </a:xfrm>
          <a:prstGeom prst="rect">
            <a:avLst/>
          </a:prstGeom>
          <a:noFill/>
        </p:spPr>
        <p:txBody>
          <a:bodyPr wrap="none" rtlCol="0">
            <a:spAutoFit/>
          </a:bodyPr>
          <a:lstStyle/>
          <a:p>
            <a:r>
              <a:rPr lang="en-US" altLang="zh-CN" sz="2400" dirty="0"/>
              <a:t>UM: Upstream meter</a:t>
            </a:r>
          </a:p>
          <a:p>
            <a:r>
              <a:rPr lang="en-US" altLang="zh-CN" sz="2400" dirty="0"/>
              <a:t>DM: Downstream meter</a:t>
            </a:r>
            <a:endParaRPr lang="en-US" sz="2400" dirty="0"/>
          </a:p>
        </p:txBody>
      </p:sp>
      <p:sp>
        <p:nvSpPr>
          <p:cNvPr id="38" name="椭圆 28"/>
          <p:cNvSpPr/>
          <p:nvPr/>
        </p:nvSpPr>
        <p:spPr>
          <a:xfrm>
            <a:off x="1828800" y="5378743"/>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椭圆 28"/>
          <p:cNvSpPr/>
          <p:nvPr/>
        </p:nvSpPr>
        <p:spPr>
          <a:xfrm>
            <a:off x="8977112" y="5380804"/>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0" name="直线箭头连接符 31"/>
          <p:cNvCxnSpPr>
            <a:stCxn id="38" idx="6"/>
          </p:cNvCxnSpPr>
          <p:nvPr/>
        </p:nvCxnSpPr>
        <p:spPr>
          <a:xfrm flipV="1">
            <a:off x="3190421" y="5935040"/>
            <a:ext cx="2274319" cy="12451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直线箭头连接符 5"/>
          <p:cNvCxnSpPr/>
          <p:nvPr/>
        </p:nvCxnSpPr>
        <p:spPr>
          <a:xfrm>
            <a:off x="7018943" y="5895384"/>
            <a:ext cx="2044939" cy="871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1" name="椭圆 29"/>
          <p:cNvSpPr/>
          <p:nvPr/>
        </p:nvSpPr>
        <p:spPr>
          <a:xfrm>
            <a:off x="2532106" y="5724528"/>
            <a:ext cx="658315" cy="658315"/>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kumimoji="1" lang="en-US" altLang="zh-CN" sz="2400" dirty="0"/>
              <a:t>UM</a:t>
            </a:r>
            <a:endParaRPr kumimoji="1" lang="zh-CN" altLang="en-US" sz="2400" dirty="0"/>
          </a:p>
        </p:txBody>
      </p:sp>
      <p:sp>
        <p:nvSpPr>
          <p:cNvPr id="62" name="椭圆 30"/>
          <p:cNvSpPr/>
          <p:nvPr/>
        </p:nvSpPr>
        <p:spPr>
          <a:xfrm>
            <a:off x="5536518" y="5606557"/>
            <a:ext cx="653165" cy="653165"/>
          </a:xfrm>
          <a:prstGeom prst="ellipse">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sz="2400" dirty="0">
                <a:solidFill>
                  <a:schemeClr val="accent2">
                    <a:lumMod val="75000"/>
                  </a:schemeClr>
                </a:solidFill>
              </a:rPr>
              <a:t>DM</a:t>
            </a:r>
            <a:endParaRPr kumimoji="1" lang="zh-CN" altLang="en-US" sz="2400" dirty="0">
              <a:solidFill>
                <a:schemeClr val="accent2">
                  <a:lumMod val="75000"/>
                </a:schemeClr>
              </a:solidFill>
            </a:endParaRPr>
          </a:p>
        </p:txBody>
      </p:sp>
      <p:sp>
        <p:nvSpPr>
          <p:cNvPr id="64" name="椭圆 6"/>
          <p:cNvSpPr/>
          <p:nvPr/>
        </p:nvSpPr>
        <p:spPr>
          <a:xfrm>
            <a:off x="6258667" y="5582620"/>
            <a:ext cx="666445" cy="666445"/>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kumimoji="1" lang="en-US" altLang="zh-CN" sz="2400" dirty="0"/>
              <a:t>UM</a:t>
            </a:r>
            <a:endParaRPr kumimoji="1" lang="zh-CN" altLang="en-US" sz="2400" dirty="0"/>
          </a:p>
        </p:txBody>
      </p:sp>
      <p:sp>
        <p:nvSpPr>
          <p:cNvPr id="65" name="椭圆 7"/>
          <p:cNvSpPr/>
          <p:nvPr/>
        </p:nvSpPr>
        <p:spPr>
          <a:xfrm>
            <a:off x="9020497" y="5669017"/>
            <a:ext cx="697362" cy="697362"/>
          </a:xfrm>
          <a:prstGeom prst="ellipse">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kumimoji="1" lang="en-US" altLang="zh-CN" sz="2400" dirty="0">
                <a:solidFill>
                  <a:schemeClr val="accent5">
                    <a:lumMod val="75000"/>
                  </a:schemeClr>
                </a:solidFill>
              </a:rPr>
              <a:t>DM</a:t>
            </a:r>
            <a:endParaRPr kumimoji="1" lang="zh-CN" altLang="en-US" sz="2400" dirty="0">
              <a:solidFill>
                <a:schemeClr val="accent5">
                  <a:lumMod val="75000"/>
                </a:schemeClr>
              </a:solidFill>
            </a:endParaRPr>
          </a:p>
        </p:txBody>
      </p:sp>
      <p:grpSp>
        <p:nvGrpSpPr>
          <p:cNvPr id="15" name="Group 14"/>
          <p:cNvGrpSpPr/>
          <p:nvPr/>
        </p:nvGrpSpPr>
        <p:grpSpPr>
          <a:xfrm>
            <a:off x="3873183" y="3274283"/>
            <a:ext cx="4239491" cy="1398040"/>
            <a:chOff x="3873183" y="3274283"/>
            <a:chExt cx="4239491" cy="1398040"/>
          </a:xfrm>
        </p:grpSpPr>
        <p:sp>
          <p:nvSpPr>
            <p:cNvPr id="150" name="矩形 59"/>
            <p:cNvSpPr/>
            <p:nvPr/>
          </p:nvSpPr>
          <p:spPr>
            <a:xfrm>
              <a:off x="3873183" y="3274283"/>
              <a:ext cx="4239491" cy="13980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3" name="矩形 25"/>
            <p:cNvSpPr/>
            <p:nvPr/>
          </p:nvSpPr>
          <p:spPr>
            <a:xfrm>
              <a:off x="3948166" y="3449376"/>
              <a:ext cx="758324" cy="112418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dirty="0">
                  <a:solidFill>
                    <a:schemeClr val="bg1"/>
                  </a:solidFill>
                </a:rPr>
                <a:t>Ingress pipeline</a:t>
              </a:r>
              <a:endParaRPr kumimoji="1" lang="zh-CN" altLang="en-US" dirty="0">
                <a:solidFill>
                  <a:schemeClr val="bg1"/>
                </a:solidFill>
              </a:endParaRPr>
            </a:p>
          </p:txBody>
        </p:sp>
        <p:cxnSp>
          <p:nvCxnSpPr>
            <p:cNvPr id="144" name="直线箭头连接符 84"/>
            <p:cNvCxnSpPr>
              <a:endCxn id="145" idx="1"/>
            </p:cNvCxnSpPr>
            <p:nvPr/>
          </p:nvCxnSpPr>
          <p:spPr>
            <a:xfrm>
              <a:off x="6171719" y="4011468"/>
              <a:ext cx="25020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5" name="矩形 25"/>
            <p:cNvSpPr/>
            <p:nvPr/>
          </p:nvSpPr>
          <p:spPr>
            <a:xfrm>
              <a:off x="6421927" y="3449376"/>
              <a:ext cx="644522" cy="112418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dirty="0">
                  <a:solidFill>
                    <a:schemeClr val="bg1"/>
                  </a:solidFill>
                </a:rPr>
                <a:t>shared</a:t>
              </a:r>
            </a:p>
            <a:p>
              <a:pPr algn="ctr"/>
              <a:r>
                <a:rPr kumimoji="1" lang="en-US" altLang="zh-CN" dirty="0">
                  <a:solidFill>
                    <a:schemeClr val="bg1"/>
                  </a:solidFill>
                </a:rPr>
                <a:t>buffer</a:t>
              </a:r>
              <a:endParaRPr kumimoji="1" lang="zh-CN" altLang="en-US" dirty="0">
                <a:solidFill>
                  <a:schemeClr val="bg1"/>
                </a:solidFill>
              </a:endParaRPr>
            </a:p>
          </p:txBody>
        </p:sp>
        <p:sp>
          <p:nvSpPr>
            <p:cNvPr id="146" name="矩形 25"/>
            <p:cNvSpPr/>
            <p:nvPr/>
          </p:nvSpPr>
          <p:spPr>
            <a:xfrm>
              <a:off x="7266244" y="3449376"/>
              <a:ext cx="774533" cy="112418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dirty="0">
                  <a:solidFill>
                    <a:schemeClr val="bg1"/>
                  </a:solidFill>
                </a:rPr>
                <a:t>Egress pipeline</a:t>
              </a:r>
              <a:endParaRPr kumimoji="1" lang="zh-CN" altLang="en-US" dirty="0">
                <a:solidFill>
                  <a:schemeClr val="bg1"/>
                </a:solidFill>
              </a:endParaRPr>
            </a:p>
          </p:txBody>
        </p:sp>
        <p:cxnSp>
          <p:nvCxnSpPr>
            <p:cNvPr id="147" name="直线箭头连接符 84"/>
            <p:cNvCxnSpPr>
              <a:stCxn id="145" idx="3"/>
              <a:endCxn id="146" idx="1"/>
            </p:cNvCxnSpPr>
            <p:nvPr/>
          </p:nvCxnSpPr>
          <p:spPr>
            <a:xfrm>
              <a:off x="7066449" y="4011468"/>
              <a:ext cx="199795"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8" name="直线箭头连接符 84"/>
            <p:cNvCxnSpPr>
              <a:stCxn id="143" idx="3"/>
            </p:cNvCxnSpPr>
            <p:nvPr/>
          </p:nvCxnSpPr>
          <p:spPr>
            <a:xfrm>
              <a:off x="4706490" y="4011468"/>
              <a:ext cx="32387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6" name="Group 15"/>
          <p:cNvGrpSpPr/>
          <p:nvPr/>
        </p:nvGrpSpPr>
        <p:grpSpPr>
          <a:xfrm>
            <a:off x="5029898" y="3359579"/>
            <a:ext cx="1119119" cy="1248180"/>
            <a:chOff x="5029898" y="3359579"/>
            <a:chExt cx="1119119" cy="1248180"/>
          </a:xfrm>
        </p:grpSpPr>
        <p:sp>
          <p:nvSpPr>
            <p:cNvPr id="151" name="矩形 60"/>
            <p:cNvSpPr/>
            <p:nvPr/>
          </p:nvSpPr>
          <p:spPr>
            <a:xfrm>
              <a:off x="5749557" y="3456724"/>
              <a:ext cx="341971" cy="324557"/>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kumimoji="1" lang="en-US" altLang="zh-CN" dirty="0">
                  <a:solidFill>
                    <a:schemeClr val="accent6">
                      <a:lumMod val="75000"/>
                    </a:schemeClr>
                  </a:solidFill>
                </a:rPr>
                <a:t>DM</a:t>
              </a:r>
              <a:endParaRPr kumimoji="1" lang="zh-CN" altLang="en-US" dirty="0">
                <a:solidFill>
                  <a:schemeClr val="accent6">
                    <a:lumMod val="75000"/>
                  </a:schemeClr>
                </a:solidFill>
              </a:endParaRPr>
            </a:p>
          </p:txBody>
        </p:sp>
        <p:cxnSp>
          <p:nvCxnSpPr>
            <p:cNvPr id="165" name="Straight Connector 164"/>
            <p:cNvCxnSpPr/>
            <p:nvPr/>
          </p:nvCxnSpPr>
          <p:spPr>
            <a:xfrm>
              <a:off x="5255063" y="4348855"/>
              <a:ext cx="0" cy="215066"/>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24177" y="4340851"/>
              <a:ext cx="0" cy="266908"/>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49" name="矩形 58"/>
            <p:cNvSpPr/>
            <p:nvPr/>
          </p:nvSpPr>
          <p:spPr>
            <a:xfrm>
              <a:off x="5078041" y="3449377"/>
              <a:ext cx="341971" cy="3289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dirty="0"/>
                <a:t>UM</a:t>
              </a:r>
              <a:endParaRPr kumimoji="1" lang="zh-CN" altLang="en-US" dirty="0"/>
            </a:p>
          </p:txBody>
        </p:sp>
        <p:sp>
          <p:nvSpPr>
            <p:cNvPr id="66" name="矩形 60"/>
            <p:cNvSpPr/>
            <p:nvPr/>
          </p:nvSpPr>
          <p:spPr>
            <a:xfrm>
              <a:off x="5751897" y="3915039"/>
              <a:ext cx="341971" cy="324557"/>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dirty="0">
                  <a:solidFill>
                    <a:schemeClr val="accent2">
                      <a:lumMod val="75000"/>
                    </a:schemeClr>
                  </a:solidFill>
                </a:rPr>
                <a:t>DM</a:t>
              </a:r>
              <a:endParaRPr kumimoji="1" lang="zh-CN" altLang="en-US" dirty="0">
                <a:solidFill>
                  <a:schemeClr val="accent2">
                    <a:lumMod val="75000"/>
                  </a:schemeClr>
                </a:solidFill>
              </a:endParaRPr>
            </a:p>
          </p:txBody>
        </p:sp>
        <p:sp>
          <p:nvSpPr>
            <p:cNvPr id="67" name="矩形 58"/>
            <p:cNvSpPr/>
            <p:nvPr/>
          </p:nvSpPr>
          <p:spPr>
            <a:xfrm>
              <a:off x="5080381" y="3907692"/>
              <a:ext cx="341971" cy="3289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kumimoji="1" lang="en-US" altLang="zh-CN" dirty="0"/>
                <a:t>UM</a:t>
              </a:r>
              <a:endParaRPr kumimoji="1" lang="zh-CN" altLang="en-US" dirty="0"/>
            </a:p>
          </p:txBody>
        </p:sp>
        <p:sp>
          <p:nvSpPr>
            <p:cNvPr id="33" name="Rectangle 32"/>
            <p:cNvSpPr/>
            <p:nvPr/>
          </p:nvSpPr>
          <p:spPr>
            <a:xfrm>
              <a:off x="5029898" y="3359579"/>
              <a:ext cx="447017" cy="1248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702000" y="3359579"/>
              <a:ext cx="447017" cy="1248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直线箭头连接符 84"/>
            <p:cNvCxnSpPr/>
            <p:nvPr/>
          </p:nvCxnSpPr>
          <p:spPr>
            <a:xfrm>
              <a:off x="5464740" y="4011468"/>
              <a:ext cx="25020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1746644409"/>
      </p:ext>
    </p:extLst>
  </p:cSld>
  <p:clrMapOvr>
    <a:masterClrMapping/>
  </p:clrMapOvr>
  <mc:AlternateContent xmlns:mc="http://schemas.openxmlformats.org/markup-compatibility/2006" xmlns:p14="http://schemas.microsoft.com/office/powerpoint/2010/main">
    <mc:Choice Requires="p14">
      <p:transition spd="slow" p14:dur="2000" advTm="55690"/>
    </mc:Choice>
    <mc:Fallback xmlns="">
      <p:transition spd="slow" advTm="5569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C339D-9BDB-481F-B69E-2BCFD01F927F}"/>
              </a:ext>
            </a:extLst>
          </p:cNvPr>
          <p:cNvSpPr>
            <a:spLocks noGrp="1"/>
          </p:cNvSpPr>
          <p:nvPr>
            <p:ph type="title"/>
          </p:nvPr>
        </p:nvSpPr>
        <p:spPr/>
        <p:txBody>
          <a:bodyPr/>
          <a:lstStyle/>
          <a:p>
            <a:r>
              <a:rPr lang="en-US" altLang="zh-CN" dirty="0"/>
              <a:t>Solution: pair-wise deployment</a:t>
            </a:r>
            <a:endParaRPr lang="zh-CN" altLang="en-US" dirty="0"/>
          </a:p>
        </p:txBody>
      </p:sp>
      <p:pic>
        <p:nvPicPr>
          <p:cNvPr id="6" name="图片 5">
            <a:extLst>
              <a:ext uri="{FF2B5EF4-FFF2-40B4-BE49-F238E27FC236}">
                <a16:creationId xmlns:a16="http://schemas.microsoft.com/office/drawing/2014/main" id="{3DA25AC5-BCB1-45C9-BA5E-5EC838EAE5FD}"/>
              </a:ext>
            </a:extLst>
          </p:cNvPr>
          <p:cNvPicPr>
            <a:picLocks noChangeAspect="1"/>
          </p:cNvPicPr>
          <p:nvPr/>
        </p:nvPicPr>
        <p:blipFill>
          <a:blip r:embed="rId3"/>
          <a:stretch>
            <a:fillRect/>
          </a:stretch>
        </p:blipFill>
        <p:spPr>
          <a:xfrm>
            <a:off x="1475360" y="3796975"/>
            <a:ext cx="9241280" cy="2885835"/>
          </a:xfrm>
          <a:prstGeom prst="rect">
            <a:avLst/>
          </a:prstGeom>
        </p:spPr>
      </p:pic>
      <p:pic>
        <p:nvPicPr>
          <p:cNvPr id="13" name="图片 12">
            <a:extLst>
              <a:ext uri="{FF2B5EF4-FFF2-40B4-BE49-F238E27FC236}">
                <a16:creationId xmlns:a16="http://schemas.microsoft.com/office/drawing/2014/main" id="{B51A4E36-91F0-4FE5-A674-B07578965054}"/>
              </a:ext>
            </a:extLst>
          </p:cNvPr>
          <p:cNvPicPr>
            <a:picLocks noChangeAspect="1"/>
          </p:cNvPicPr>
          <p:nvPr/>
        </p:nvPicPr>
        <p:blipFill>
          <a:blip r:embed="rId4"/>
          <a:stretch>
            <a:fillRect/>
          </a:stretch>
        </p:blipFill>
        <p:spPr>
          <a:xfrm>
            <a:off x="2382356" y="1368667"/>
            <a:ext cx="7412041" cy="2754765"/>
          </a:xfrm>
          <a:prstGeom prst="rect">
            <a:avLst/>
          </a:prstGeom>
        </p:spPr>
      </p:pic>
    </p:spTree>
    <p:extLst>
      <p:ext uri="{BB962C8B-B14F-4D97-AF65-F5344CB8AC3E}">
        <p14:creationId xmlns:p14="http://schemas.microsoft.com/office/powerpoint/2010/main" val="152943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Challenge: incremental deployment</a:t>
            </a:r>
            <a:endParaRPr lang="en-US" dirty="0"/>
          </a:p>
        </p:txBody>
      </p:sp>
      <p:sp>
        <p:nvSpPr>
          <p:cNvPr id="3" name="Content Placeholder 2"/>
          <p:cNvSpPr>
            <a:spLocks noGrp="1"/>
          </p:cNvSpPr>
          <p:nvPr>
            <p:ph idx="1"/>
          </p:nvPr>
        </p:nvSpPr>
        <p:spPr>
          <a:xfrm>
            <a:off x="157758" y="1479517"/>
            <a:ext cx="4957554" cy="4525963"/>
          </a:xfrm>
        </p:spPr>
        <p:txBody>
          <a:bodyPr/>
          <a:lstStyle/>
          <a:p>
            <a:r>
              <a:rPr lang="en-US" dirty="0"/>
              <a:t>Compare sum(</a:t>
            </a:r>
            <a:r>
              <a:rPr lang="en-US" dirty="0" err="1"/>
              <a:t>UM</a:t>
            </a:r>
            <a:r>
              <a:rPr lang="en-US" baseline="-25000" dirty="0" err="1"/>
              <a:t>i</a:t>
            </a:r>
            <a:r>
              <a:rPr lang="en-US" dirty="0"/>
              <a:t>) and sum(</a:t>
            </a:r>
            <a:r>
              <a:rPr lang="en-US" dirty="0" err="1"/>
              <a:t>DM</a:t>
            </a:r>
            <a:r>
              <a:rPr lang="en-US" altLang="zh-CN" baseline="-25000" dirty="0" err="1"/>
              <a:t>i</a:t>
            </a:r>
            <a:r>
              <a:rPr lang="en-US" dirty="0"/>
              <a:t>)</a:t>
            </a:r>
            <a:r>
              <a:rPr lang="zh-CN" altLang="en-US" dirty="0"/>
              <a:t> </a:t>
            </a:r>
            <a:r>
              <a:rPr lang="en-US" altLang="zh-CN" dirty="0"/>
              <a:t>Strawman approach.</a:t>
            </a:r>
          </a:p>
          <a:p>
            <a:pPr lvl="1"/>
            <a:r>
              <a:rPr lang="en-US" altLang="zh-CN" dirty="0"/>
              <a:t>the total number of losses could be n times of the number of lost packets from a single upstream meter. Thus, the size of the sum digest has to be n times of the normal size</a:t>
            </a:r>
            <a:endParaRPr lang="en-US" dirty="0"/>
          </a:p>
        </p:txBody>
      </p:sp>
      <p:pic>
        <p:nvPicPr>
          <p:cNvPr id="5"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5445432" y="4592306"/>
            <a:ext cx="1018150" cy="635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48668" y="3424841"/>
            <a:ext cx="1018150" cy="635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9139808" y="3424842"/>
            <a:ext cx="1018150" cy="635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0624856" y="4592306"/>
            <a:ext cx="1018150" cy="635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5445432" y="2516703"/>
            <a:ext cx="1018150" cy="635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0624855" y="2516703"/>
            <a:ext cx="1018150" cy="635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Connector 11"/>
          <p:cNvCxnSpPr/>
          <p:nvPr/>
        </p:nvCxnSpPr>
        <p:spPr>
          <a:xfrm flipV="1">
            <a:off x="6463582" y="4060151"/>
            <a:ext cx="585086" cy="5321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219797" y="3129559"/>
            <a:ext cx="1072657" cy="29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3"/>
            <a:endCxn id="7" idx="1"/>
          </p:cNvCxnSpPr>
          <p:nvPr/>
        </p:nvCxnSpPr>
        <p:spPr>
          <a:xfrm>
            <a:off x="8066818" y="3742497"/>
            <a:ext cx="1072990" cy="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0157958" y="3129559"/>
            <a:ext cx="466897" cy="29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941593" y="4060151"/>
            <a:ext cx="1045237" cy="52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767976" y="2795138"/>
            <a:ext cx="3505261" cy="17545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2400" dirty="0" err="1"/>
              <a:t>Blackbox</a:t>
            </a:r>
            <a:endParaRPr lang="en-US" sz="2400" dirty="0"/>
          </a:p>
        </p:txBody>
      </p:sp>
      <p:sp>
        <p:nvSpPr>
          <p:cNvPr id="24" name="Rectangle 23"/>
          <p:cNvSpPr/>
          <p:nvPr/>
        </p:nvSpPr>
        <p:spPr>
          <a:xfrm>
            <a:off x="5823670" y="2647538"/>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t>UM</a:t>
            </a:r>
            <a:endParaRPr lang="en-US" sz="2400" dirty="0"/>
          </a:p>
        </p:txBody>
      </p:sp>
      <p:sp>
        <p:nvSpPr>
          <p:cNvPr id="25" name="Rectangle 24"/>
          <p:cNvSpPr/>
          <p:nvPr/>
        </p:nvSpPr>
        <p:spPr>
          <a:xfrm>
            <a:off x="5823670" y="3004412"/>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DM</a:t>
            </a:r>
            <a:endParaRPr lang="en-US" sz="2400" dirty="0"/>
          </a:p>
        </p:txBody>
      </p:sp>
      <p:sp>
        <p:nvSpPr>
          <p:cNvPr id="26" name="Rectangle 25"/>
          <p:cNvSpPr/>
          <p:nvPr/>
        </p:nvSpPr>
        <p:spPr>
          <a:xfrm>
            <a:off x="10589469" y="2647538"/>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a:t>UM</a:t>
            </a:r>
            <a:endParaRPr lang="en-US" sz="2400"/>
          </a:p>
        </p:txBody>
      </p:sp>
      <p:sp>
        <p:nvSpPr>
          <p:cNvPr id="27" name="Rectangle 26"/>
          <p:cNvSpPr/>
          <p:nvPr/>
        </p:nvSpPr>
        <p:spPr>
          <a:xfrm>
            <a:off x="10589469" y="3004412"/>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DM</a:t>
            </a:r>
            <a:endParaRPr lang="en-US" sz="2400" dirty="0"/>
          </a:p>
        </p:txBody>
      </p:sp>
      <p:sp>
        <p:nvSpPr>
          <p:cNvPr id="32" name="TextBox 31"/>
          <p:cNvSpPr txBox="1"/>
          <p:nvPr/>
        </p:nvSpPr>
        <p:spPr>
          <a:xfrm>
            <a:off x="5230591" y="1984470"/>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dirty="0" err="1"/>
              <a:t>LossRadar</a:t>
            </a:r>
            <a:endParaRPr lang="en-US" sz="2400" dirty="0"/>
          </a:p>
        </p:txBody>
      </p:sp>
      <p:sp>
        <p:nvSpPr>
          <p:cNvPr id="33" name="TextBox 32"/>
          <p:cNvSpPr txBox="1"/>
          <p:nvPr/>
        </p:nvSpPr>
        <p:spPr>
          <a:xfrm>
            <a:off x="5207176" y="5341634"/>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a:t>LossRadar</a:t>
            </a:r>
            <a:endParaRPr lang="en-US" sz="2400" dirty="0"/>
          </a:p>
        </p:txBody>
      </p:sp>
      <p:sp>
        <p:nvSpPr>
          <p:cNvPr id="28" name="Rectangle 27"/>
          <p:cNvSpPr/>
          <p:nvPr/>
        </p:nvSpPr>
        <p:spPr>
          <a:xfrm>
            <a:off x="5823670" y="4451171"/>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t>UM</a:t>
            </a:r>
            <a:endParaRPr lang="en-US" sz="2400" dirty="0"/>
          </a:p>
        </p:txBody>
      </p:sp>
      <p:sp>
        <p:nvSpPr>
          <p:cNvPr id="29" name="Rectangle 28"/>
          <p:cNvSpPr/>
          <p:nvPr/>
        </p:nvSpPr>
        <p:spPr>
          <a:xfrm>
            <a:off x="5823670" y="4808045"/>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DM</a:t>
            </a:r>
            <a:endParaRPr lang="en-US" sz="2400" dirty="0"/>
          </a:p>
        </p:txBody>
      </p:sp>
      <p:sp>
        <p:nvSpPr>
          <p:cNvPr id="34" name="TextBox 33"/>
          <p:cNvSpPr txBox="1"/>
          <p:nvPr/>
        </p:nvSpPr>
        <p:spPr>
          <a:xfrm>
            <a:off x="10410014" y="1971607"/>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a:t>LossRadar</a:t>
            </a:r>
            <a:endParaRPr lang="en-US" sz="2400" dirty="0"/>
          </a:p>
        </p:txBody>
      </p:sp>
      <p:sp>
        <p:nvSpPr>
          <p:cNvPr id="35" name="TextBox 34"/>
          <p:cNvSpPr txBox="1"/>
          <p:nvPr/>
        </p:nvSpPr>
        <p:spPr>
          <a:xfrm>
            <a:off x="10584901" y="5339377"/>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a:t>LossRadar</a:t>
            </a:r>
            <a:endParaRPr lang="en-US" sz="2400" dirty="0"/>
          </a:p>
        </p:txBody>
      </p:sp>
      <p:sp>
        <p:nvSpPr>
          <p:cNvPr id="30" name="Rectangle 29"/>
          <p:cNvSpPr/>
          <p:nvPr/>
        </p:nvSpPr>
        <p:spPr>
          <a:xfrm>
            <a:off x="10583550" y="4445240"/>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t>UM</a:t>
            </a:r>
            <a:endParaRPr lang="en-US" sz="2400" dirty="0"/>
          </a:p>
        </p:txBody>
      </p:sp>
      <p:sp>
        <p:nvSpPr>
          <p:cNvPr id="31" name="Rectangle 30"/>
          <p:cNvSpPr/>
          <p:nvPr/>
        </p:nvSpPr>
        <p:spPr>
          <a:xfrm>
            <a:off x="10583550" y="4802114"/>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DM</a:t>
            </a:r>
            <a:endParaRPr lang="en-US" sz="2400" dirty="0"/>
          </a:p>
        </p:txBody>
      </p:sp>
    </p:spTree>
    <p:custDataLst>
      <p:tags r:id="rId1"/>
    </p:custDataLst>
    <p:extLst>
      <p:ext uri="{BB962C8B-B14F-4D97-AF65-F5344CB8AC3E}">
        <p14:creationId xmlns:p14="http://schemas.microsoft.com/office/powerpoint/2010/main" val="304433069"/>
      </p:ext>
    </p:extLst>
  </p:cSld>
  <p:clrMapOvr>
    <a:masterClrMapping/>
  </p:clrMapOvr>
  <mc:AlternateContent xmlns:mc="http://schemas.openxmlformats.org/markup-compatibility/2006" xmlns:p14="http://schemas.microsoft.com/office/powerpoint/2010/main">
    <mc:Choice Requires="p14">
      <p:transition spd="slow" p14:dur="2000" advTm="33389"/>
    </mc:Choice>
    <mc:Fallback xmlns="">
      <p:transition spd="slow" advTm="3338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Challenge: incremental deployment</a:t>
            </a:r>
            <a:endParaRPr lang="en-US" dirty="0"/>
          </a:p>
        </p:txBody>
      </p:sp>
      <p:sp>
        <p:nvSpPr>
          <p:cNvPr id="3" name="Content Placeholder 2"/>
          <p:cNvSpPr>
            <a:spLocks noGrp="1"/>
          </p:cNvSpPr>
          <p:nvPr>
            <p:ph idx="1"/>
          </p:nvPr>
        </p:nvSpPr>
        <p:spPr>
          <a:xfrm>
            <a:off x="609599" y="1600202"/>
            <a:ext cx="4784203" cy="4525963"/>
          </a:xfrm>
        </p:spPr>
        <p:txBody>
          <a:bodyPr/>
          <a:lstStyle/>
          <a:p>
            <a:r>
              <a:rPr lang="en-US" altLang="zh-CN" dirty="0"/>
              <a:t>Unsynchronized clock</a:t>
            </a:r>
          </a:p>
          <a:p>
            <a:pPr lvl="1"/>
            <a:r>
              <a:rPr lang="en-US" altLang="zh-CN" sz="2400" dirty="0"/>
              <a:t>each upstream meter mark its meter ID in the packet header</a:t>
            </a:r>
          </a:p>
          <a:p>
            <a:pPr lvl="1"/>
            <a:r>
              <a:rPr lang="en-US" altLang="zh-CN" sz="2400" dirty="0"/>
              <a:t>identify all the lost packets between one upstream meter and all its downstream meters</a:t>
            </a:r>
          </a:p>
          <a:p>
            <a:pPr lvl="1"/>
            <a:r>
              <a:rPr lang="en-US" altLang="zh-CN" sz="2400" dirty="0"/>
              <a:t>for each upstream meter, the total size is only normal size, which is reduced by n times.</a:t>
            </a:r>
          </a:p>
          <a:p>
            <a:pPr lvl="1"/>
            <a:r>
              <a:rPr lang="en-US" altLang="zh-CN" sz="2400" dirty="0"/>
              <a:t>2n -&gt; (n+1)</a:t>
            </a:r>
          </a:p>
          <a:p>
            <a:pPr marL="457200" lvl="1" indent="0">
              <a:buNone/>
            </a:pPr>
            <a:endParaRPr lang="en-US" altLang="zh-CN" sz="2400" dirty="0"/>
          </a:p>
        </p:txBody>
      </p:sp>
      <p:pic>
        <p:nvPicPr>
          <p:cNvPr id="13" name="图片 12">
            <a:extLst>
              <a:ext uri="{FF2B5EF4-FFF2-40B4-BE49-F238E27FC236}">
                <a16:creationId xmlns:a16="http://schemas.microsoft.com/office/drawing/2014/main" id="{99B7D0EE-7655-475D-91CF-F653260CC30E}"/>
              </a:ext>
            </a:extLst>
          </p:cNvPr>
          <p:cNvPicPr>
            <a:picLocks noChangeAspect="1"/>
          </p:cNvPicPr>
          <p:nvPr/>
        </p:nvPicPr>
        <p:blipFill>
          <a:blip r:embed="rId4"/>
          <a:stretch>
            <a:fillRect/>
          </a:stretch>
        </p:blipFill>
        <p:spPr>
          <a:xfrm>
            <a:off x="5301204" y="1183282"/>
            <a:ext cx="6428529" cy="5568145"/>
          </a:xfrm>
          <a:prstGeom prst="rect">
            <a:avLst/>
          </a:prstGeom>
        </p:spPr>
      </p:pic>
    </p:spTree>
    <p:custDataLst>
      <p:tags r:id="rId1"/>
    </p:custDataLst>
    <p:extLst>
      <p:ext uri="{BB962C8B-B14F-4D97-AF65-F5344CB8AC3E}">
        <p14:creationId xmlns:p14="http://schemas.microsoft.com/office/powerpoint/2010/main" val="1599835226"/>
      </p:ext>
    </p:extLst>
  </p:cSld>
  <p:clrMapOvr>
    <a:masterClrMapping/>
  </p:clrMapOvr>
  <mc:AlternateContent xmlns:mc="http://schemas.openxmlformats.org/markup-compatibility/2006" xmlns:p14="http://schemas.microsoft.com/office/powerpoint/2010/main">
    <mc:Choice Requires="p14">
      <p:transition spd="slow" p14:dur="2000" advTm="33389"/>
    </mc:Choice>
    <mc:Fallback xmlns="">
      <p:transition spd="slow" advTm="3338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Root cause inference</a:t>
            </a:r>
            <a:endParaRPr lang="en-US" dirty="0"/>
          </a:p>
        </p:txBody>
      </p:sp>
      <p:sp>
        <p:nvSpPr>
          <p:cNvPr id="3" name="Content Placeholder 2"/>
          <p:cNvSpPr>
            <a:spLocks noGrp="1"/>
          </p:cNvSpPr>
          <p:nvPr>
            <p:ph idx="1"/>
          </p:nvPr>
        </p:nvSpPr>
        <p:spPr/>
        <p:txBody>
          <a:bodyPr/>
          <a:lstStyle/>
          <a:p>
            <a:r>
              <a:rPr lang="en-US" dirty="0"/>
              <a:t>Different root causes have different loss patterns</a:t>
            </a:r>
          </a:p>
          <a:p>
            <a:pPr lvl="1"/>
            <a:r>
              <a:rPr lang="en-US" dirty="0"/>
              <a:t>Temporal: how the losses distribute over time</a:t>
            </a:r>
          </a:p>
          <a:p>
            <a:pPr lvl="1"/>
            <a:r>
              <a:rPr lang="en-US" dirty="0"/>
              <a:t>Inter-flow: specific set of flows? All flows?</a:t>
            </a:r>
          </a:p>
          <a:p>
            <a:pPr lvl="1"/>
            <a:r>
              <a:rPr lang="en-US" dirty="0"/>
              <a:t>Intra-flow: which packets of a flow?</a:t>
            </a:r>
          </a:p>
        </p:txBody>
      </p:sp>
      <p:graphicFrame>
        <p:nvGraphicFramePr>
          <p:cNvPr id="20" name="Chart 19"/>
          <p:cNvGraphicFramePr/>
          <p:nvPr>
            <p:extLst>
              <p:ext uri="{D42A27DB-BD31-4B8C-83A1-F6EECF244321}">
                <p14:modId xmlns:p14="http://schemas.microsoft.com/office/powerpoint/2010/main" val="1067821531"/>
              </p:ext>
            </p:extLst>
          </p:nvPr>
        </p:nvGraphicFramePr>
        <p:xfrm>
          <a:off x="1480677" y="3824848"/>
          <a:ext cx="2682245" cy="17881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p:cNvGraphicFramePr/>
          <p:nvPr>
            <p:extLst>
              <p:ext uri="{D42A27DB-BD31-4B8C-83A1-F6EECF244321}">
                <p14:modId xmlns:p14="http://schemas.microsoft.com/office/powerpoint/2010/main" val="685883565"/>
              </p:ext>
            </p:extLst>
          </p:nvPr>
        </p:nvGraphicFramePr>
        <p:xfrm>
          <a:off x="4801260" y="3824847"/>
          <a:ext cx="2682245" cy="17881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p:cNvGraphicFramePr/>
          <p:nvPr>
            <p:extLst>
              <p:ext uri="{D42A27DB-BD31-4B8C-83A1-F6EECF244321}">
                <p14:modId xmlns:p14="http://schemas.microsoft.com/office/powerpoint/2010/main" val="355633538"/>
              </p:ext>
            </p:extLst>
          </p:nvPr>
        </p:nvGraphicFramePr>
        <p:xfrm>
          <a:off x="8121842" y="3824846"/>
          <a:ext cx="2682245" cy="1788163"/>
        </p:xfrm>
        <a:graphic>
          <a:graphicData uri="http://schemas.openxmlformats.org/drawingml/2006/chart">
            <c:chart xmlns:c="http://schemas.openxmlformats.org/drawingml/2006/chart" xmlns:r="http://schemas.openxmlformats.org/officeDocument/2006/relationships" r:id="rId6"/>
          </a:graphicData>
        </a:graphic>
      </p:graphicFrame>
      <p:grpSp>
        <p:nvGrpSpPr>
          <p:cNvPr id="49" name="Group 48"/>
          <p:cNvGrpSpPr/>
          <p:nvPr/>
        </p:nvGrpSpPr>
        <p:grpSpPr>
          <a:xfrm>
            <a:off x="2125443" y="5726462"/>
            <a:ext cx="1668227" cy="807919"/>
            <a:chOff x="2125443" y="5726462"/>
            <a:chExt cx="1668227" cy="807919"/>
          </a:xfrm>
        </p:grpSpPr>
        <p:sp>
          <p:nvSpPr>
            <p:cNvPr id="7" name="Oval 6"/>
            <p:cNvSpPr/>
            <p:nvPr/>
          </p:nvSpPr>
          <p:spPr>
            <a:xfrm>
              <a:off x="2547257" y="5799593"/>
              <a:ext cx="653143" cy="653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7" idx="1"/>
            </p:cNvCxnSpPr>
            <p:nvPr/>
          </p:nvCxnSpPr>
          <p:spPr>
            <a:xfrm>
              <a:off x="2149115" y="5726462"/>
              <a:ext cx="493793" cy="168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7" idx="2"/>
            </p:cNvCxnSpPr>
            <p:nvPr/>
          </p:nvCxnSpPr>
          <p:spPr>
            <a:xfrm>
              <a:off x="2125443" y="6126164"/>
              <a:ext cx="42181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7" idx="6"/>
            </p:cNvCxnSpPr>
            <p:nvPr/>
          </p:nvCxnSpPr>
          <p:spPr>
            <a:xfrm flipV="1">
              <a:off x="3200400" y="6126164"/>
              <a:ext cx="58782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7" idx="7"/>
            </p:cNvCxnSpPr>
            <p:nvPr/>
          </p:nvCxnSpPr>
          <p:spPr>
            <a:xfrm flipV="1">
              <a:off x="3104749" y="5726462"/>
              <a:ext cx="552851" cy="168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200400" y="5976889"/>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205841" y="6066923"/>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200400" y="6173060"/>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200399" y="6271034"/>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5"/>
            </p:cNvCxnSpPr>
            <p:nvPr/>
          </p:nvCxnSpPr>
          <p:spPr>
            <a:xfrm>
              <a:off x="3104749" y="6357085"/>
              <a:ext cx="618165" cy="177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7" idx="3"/>
            </p:cNvCxnSpPr>
            <p:nvPr/>
          </p:nvCxnSpPr>
          <p:spPr>
            <a:xfrm flipV="1">
              <a:off x="2149115" y="6357085"/>
              <a:ext cx="493793" cy="17729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218281" y="5823963"/>
            <a:ext cx="2023952" cy="657927"/>
            <a:chOff x="5218281" y="5823963"/>
            <a:chExt cx="2023952" cy="657927"/>
          </a:xfrm>
        </p:grpSpPr>
        <p:cxnSp>
          <p:nvCxnSpPr>
            <p:cNvPr id="47" name="Straight Arrow Connector 46"/>
            <p:cNvCxnSpPr/>
            <p:nvPr/>
          </p:nvCxnSpPr>
          <p:spPr>
            <a:xfrm>
              <a:off x="5401733" y="5976889"/>
              <a:ext cx="13745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218281" y="6112558"/>
              <a:ext cx="2023952" cy="369332"/>
            </a:xfrm>
            <a:prstGeom prst="rect">
              <a:avLst/>
            </a:prstGeom>
            <a:noFill/>
          </p:spPr>
          <p:txBody>
            <a:bodyPr wrap="none" rtlCol="0">
              <a:spAutoFit/>
            </a:bodyPr>
            <a:lstStyle/>
            <a:p>
              <a:r>
                <a:rPr lang="en-US" dirty="0" err="1"/>
                <a:t>Dst</a:t>
              </a:r>
              <a:r>
                <a:rPr lang="en-US" dirty="0"/>
                <a:t> IP = 10.0.0.0/24</a:t>
              </a:r>
            </a:p>
          </p:txBody>
        </p:sp>
        <p:grpSp>
          <p:nvGrpSpPr>
            <p:cNvPr id="52" name="Group 51"/>
            <p:cNvGrpSpPr/>
            <p:nvPr/>
          </p:nvGrpSpPr>
          <p:grpSpPr>
            <a:xfrm>
              <a:off x="6837371" y="5823963"/>
              <a:ext cx="257393" cy="257392"/>
              <a:chOff x="5730875" y="2247900"/>
              <a:chExt cx="336551" cy="336550"/>
            </a:xfrm>
          </p:grpSpPr>
          <p:cxnSp>
            <p:nvCxnSpPr>
              <p:cNvPr id="53" name="Straight Connector 52"/>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8" name="文本框 27">
            <a:extLst>
              <a:ext uri="{FF2B5EF4-FFF2-40B4-BE49-F238E27FC236}">
                <a16:creationId xmlns:a16="http://schemas.microsoft.com/office/drawing/2014/main" id="{02ECBEB1-65DD-414A-A8A1-B61765BED7F2}"/>
              </a:ext>
            </a:extLst>
          </p:cNvPr>
          <p:cNvSpPr txBox="1"/>
          <p:nvPr/>
        </p:nvSpPr>
        <p:spPr>
          <a:xfrm>
            <a:off x="8867189" y="5505771"/>
            <a:ext cx="1539219" cy="369332"/>
          </a:xfrm>
          <a:prstGeom prst="rect">
            <a:avLst/>
          </a:prstGeom>
          <a:noFill/>
        </p:spPr>
        <p:txBody>
          <a:bodyPr wrap="square">
            <a:spAutoFit/>
          </a:bodyPr>
          <a:lstStyle/>
          <a:p>
            <a:r>
              <a:rPr lang="en-US" altLang="zh-CN" b="1" dirty="0"/>
              <a:t>Random drop</a:t>
            </a:r>
            <a:endParaRPr lang="zh-CN" altLang="en-US" b="1" dirty="0"/>
          </a:p>
        </p:txBody>
      </p:sp>
      <p:sp>
        <p:nvSpPr>
          <p:cNvPr id="29" name="文本框 28">
            <a:extLst>
              <a:ext uri="{FF2B5EF4-FFF2-40B4-BE49-F238E27FC236}">
                <a16:creationId xmlns:a16="http://schemas.microsoft.com/office/drawing/2014/main" id="{DF04FC6E-D129-4B90-87EC-614C9579D9DC}"/>
              </a:ext>
            </a:extLst>
          </p:cNvPr>
          <p:cNvSpPr txBox="1"/>
          <p:nvPr/>
        </p:nvSpPr>
        <p:spPr>
          <a:xfrm>
            <a:off x="5696411" y="5516274"/>
            <a:ext cx="1249440" cy="378969"/>
          </a:xfrm>
          <a:prstGeom prst="rect">
            <a:avLst/>
          </a:prstGeom>
          <a:noFill/>
        </p:spPr>
        <p:txBody>
          <a:bodyPr wrap="square">
            <a:spAutoFit/>
          </a:bodyPr>
          <a:lstStyle/>
          <a:p>
            <a:r>
              <a:rPr lang="en-US" altLang="zh-CN" b="1" dirty="0"/>
              <a:t>Blackhole</a:t>
            </a:r>
            <a:endParaRPr lang="zh-CN" altLang="en-US" b="1" dirty="0"/>
          </a:p>
        </p:txBody>
      </p:sp>
      <p:sp>
        <p:nvSpPr>
          <p:cNvPr id="30" name="文本框 29">
            <a:extLst>
              <a:ext uri="{FF2B5EF4-FFF2-40B4-BE49-F238E27FC236}">
                <a16:creationId xmlns:a16="http://schemas.microsoft.com/office/drawing/2014/main" id="{4EDB5CBF-756F-4C29-8E0C-30DC719A70B5}"/>
              </a:ext>
            </a:extLst>
          </p:cNvPr>
          <p:cNvSpPr txBox="1"/>
          <p:nvPr/>
        </p:nvSpPr>
        <p:spPr>
          <a:xfrm>
            <a:off x="2354137" y="5506457"/>
            <a:ext cx="1249440" cy="378969"/>
          </a:xfrm>
          <a:prstGeom prst="rect">
            <a:avLst/>
          </a:prstGeom>
          <a:noFill/>
        </p:spPr>
        <p:txBody>
          <a:bodyPr wrap="square">
            <a:spAutoFit/>
          </a:bodyPr>
          <a:lstStyle/>
          <a:p>
            <a:r>
              <a:rPr lang="en-US" altLang="zh-CN" b="1" dirty="0"/>
              <a:t>Congestion</a:t>
            </a:r>
            <a:endParaRPr lang="zh-CN" altLang="en-US" b="1" dirty="0"/>
          </a:p>
        </p:txBody>
      </p:sp>
    </p:spTree>
    <p:custDataLst>
      <p:tags r:id="rId1"/>
    </p:custDataLst>
    <p:extLst>
      <p:ext uri="{BB962C8B-B14F-4D97-AF65-F5344CB8AC3E}">
        <p14:creationId xmlns:p14="http://schemas.microsoft.com/office/powerpoint/2010/main" val="1777953200"/>
      </p:ext>
    </p:extLst>
  </p:cSld>
  <p:clrMapOvr>
    <a:masterClrMapping/>
  </p:clrMapOvr>
  <mc:AlternateContent xmlns:mc="http://schemas.openxmlformats.org/markup-compatibility/2006" xmlns:p14="http://schemas.microsoft.com/office/powerpoint/2010/main">
    <mc:Choice Requires="p14">
      <p:transition spd="slow" p14:dur="2000" advTm="56710"/>
    </mc:Choice>
    <mc:Fallback xmlns="">
      <p:transition spd="slow" advTm="5671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Root cause inference</a:t>
            </a:r>
            <a:endParaRPr lang="en-US" dirty="0"/>
          </a:p>
        </p:txBody>
      </p:sp>
      <p:sp>
        <p:nvSpPr>
          <p:cNvPr id="3" name="Content Placeholder 2"/>
          <p:cNvSpPr>
            <a:spLocks noGrp="1"/>
          </p:cNvSpPr>
          <p:nvPr>
            <p:ph idx="1"/>
          </p:nvPr>
        </p:nvSpPr>
        <p:spPr>
          <a:xfrm>
            <a:off x="609599" y="881491"/>
            <a:ext cx="11334161" cy="5849247"/>
          </a:xfrm>
        </p:spPr>
        <p:txBody>
          <a:bodyPr/>
          <a:lstStyle/>
          <a:p>
            <a:r>
              <a:rPr lang="en-US" dirty="0"/>
              <a:t>Congestion</a:t>
            </a:r>
          </a:p>
          <a:p>
            <a:pPr lvl="1"/>
            <a:r>
              <a:rPr lang="en-US" altLang="zh-CN" sz="2800" dirty="0" err="1"/>
              <a:t>Bursty</a:t>
            </a:r>
            <a:endParaRPr lang="en-US" dirty="0"/>
          </a:p>
          <a:p>
            <a:pPr marL="342900" lvl="1" indent="-342900">
              <a:buFont typeface="Arial" pitchFamily="-65" charset="0"/>
              <a:buChar char="•"/>
            </a:pPr>
            <a:r>
              <a:rPr lang="en-US" altLang="zh-CN" sz="3200" dirty="0">
                <a:solidFill>
                  <a:schemeClr val="hlink"/>
                </a:solidFill>
                <a:ea typeface="+mn-ea"/>
              </a:rPr>
              <a:t>Blackhole</a:t>
            </a:r>
          </a:p>
          <a:p>
            <a:pPr lvl="1"/>
            <a:r>
              <a:rPr lang="en-US" altLang="zh-CN" sz="3200" dirty="0" err="1"/>
              <a:t>Bursty</a:t>
            </a:r>
            <a:r>
              <a:rPr lang="en-US" altLang="zh-CN" sz="3200" dirty="0"/>
              <a:t> and consecutive losses within a flow (large flow)</a:t>
            </a:r>
          </a:p>
          <a:p>
            <a:pPr lvl="1"/>
            <a:r>
              <a:rPr lang="en-US" altLang="zh-CN" sz="3200" dirty="0"/>
              <a:t>Non-</a:t>
            </a:r>
            <a:r>
              <a:rPr lang="en-US" altLang="zh-CN" sz="3200" dirty="0" err="1"/>
              <a:t>bursty</a:t>
            </a:r>
            <a:r>
              <a:rPr lang="en-US" altLang="zh-CN" sz="3200" dirty="0"/>
              <a:t> and consecutive losses within a flow(small flow)</a:t>
            </a:r>
          </a:p>
          <a:p>
            <a:pPr lvl="1"/>
            <a:r>
              <a:rPr lang="en-US" altLang="zh-CN" sz="3200" dirty="0"/>
              <a:t>Only a SYN packet loss from each flow</a:t>
            </a:r>
          </a:p>
          <a:p>
            <a:pPr marL="342900" lvl="1" indent="-342900">
              <a:buFont typeface="Arial" pitchFamily="-65" charset="0"/>
              <a:buChar char="•"/>
            </a:pPr>
            <a:r>
              <a:rPr lang="en-US" altLang="zh-CN" sz="3200" dirty="0">
                <a:solidFill>
                  <a:schemeClr val="hlink"/>
                </a:solidFill>
                <a:ea typeface="+mn-ea"/>
              </a:rPr>
              <a:t>Random drops</a:t>
            </a:r>
          </a:p>
          <a:p>
            <a:pPr lvl="1"/>
            <a:r>
              <a:rPr lang="en-US" altLang="zh-CN" sz="3200" dirty="0"/>
              <a:t>The random drops are evenly distributed over time</a:t>
            </a:r>
          </a:p>
          <a:p>
            <a:pPr marL="342900" lvl="1" indent="-342900">
              <a:buFont typeface="Arial" pitchFamily="-65" charset="0"/>
              <a:buChar char="•"/>
            </a:pPr>
            <a:r>
              <a:rPr lang="en-US" altLang="zh-CN" sz="3200" dirty="0">
                <a:solidFill>
                  <a:schemeClr val="hlink"/>
                </a:solidFill>
                <a:ea typeface="+mn-ea"/>
              </a:rPr>
              <a:t>Loop</a:t>
            </a:r>
          </a:p>
          <a:p>
            <a:pPr lvl="1"/>
            <a:r>
              <a:rPr lang="en-US" altLang="zh-CN" sz="3200" dirty="0"/>
              <a:t>Packets dropped by loops have TTL = 0</a:t>
            </a:r>
          </a:p>
          <a:p>
            <a:pPr lvl="1"/>
            <a:endParaRPr lang="en-US" altLang="zh-CN" sz="3200" dirty="0"/>
          </a:p>
          <a:p>
            <a:pPr marL="342900" lvl="1" indent="-342900">
              <a:buFont typeface="Arial" pitchFamily="-65" charset="0"/>
              <a:buChar char="•"/>
            </a:pPr>
            <a:endParaRPr lang="en-US" altLang="zh-CN" sz="3200" dirty="0">
              <a:solidFill>
                <a:schemeClr val="hlink"/>
              </a:solidFill>
              <a:ea typeface="+mn-ea"/>
            </a:endParaRPr>
          </a:p>
          <a:p>
            <a:pPr lvl="1"/>
            <a:endParaRPr lang="en-US" dirty="0"/>
          </a:p>
        </p:txBody>
      </p:sp>
    </p:spTree>
    <p:custDataLst>
      <p:tags r:id="rId1"/>
    </p:custDataLst>
    <p:extLst>
      <p:ext uri="{BB962C8B-B14F-4D97-AF65-F5344CB8AC3E}">
        <p14:creationId xmlns:p14="http://schemas.microsoft.com/office/powerpoint/2010/main" val="1776232618"/>
      </p:ext>
    </p:extLst>
  </p:cSld>
  <p:clrMapOvr>
    <a:masterClrMapping/>
  </p:clrMapOvr>
  <mc:AlternateContent xmlns:mc="http://schemas.openxmlformats.org/markup-compatibility/2006" xmlns:p14="http://schemas.microsoft.com/office/powerpoint/2010/main">
    <mc:Choice Requires="p14">
      <p:transition spd="slow" p14:dur="2000" advTm="56710"/>
    </mc:Choice>
    <mc:Fallback xmlns="">
      <p:transition spd="slow" advTm="5671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7">
            <a:extLst>
              <a:ext uri="{FF2B5EF4-FFF2-40B4-BE49-F238E27FC236}">
                <a16:creationId xmlns:a16="http://schemas.microsoft.com/office/drawing/2014/main" id="{F97BD024-F941-48E2-A966-1B1F310B6C65}"/>
              </a:ext>
            </a:extLst>
          </p:cNvPr>
          <p:cNvSpPr/>
          <p:nvPr/>
        </p:nvSpPr>
        <p:spPr>
          <a:xfrm>
            <a:off x="5830140" y="1607762"/>
            <a:ext cx="1448955" cy="475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Burst</a:t>
            </a:r>
            <a:endParaRPr lang="en-US" sz="2400" dirty="0"/>
          </a:p>
        </p:txBody>
      </p:sp>
      <p:sp>
        <p:nvSpPr>
          <p:cNvPr id="9" name="Rounded Rectangle 7">
            <a:extLst>
              <a:ext uri="{FF2B5EF4-FFF2-40B4-BE49-F238E27FC236}">
                <a16:creationId xmlns:a16="http://schemas.microsoft.com/office/drawing/2014/main" id="{3126027D-2C63-47FC-9CB1-D2985A5B8232}"/>
              </a:ext>
            </a:extLst>
          </p:cNvPr>
          <p:cNvSpPr/>
          <p:nvPr/>
        </p:nvSpPr>
        <p:spPr>
          <a:xfrm>
            <a:off x="6916352" y="2559524"/>
            <a:ext cx="2016642" cy="91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Packet</a:t>
            </a:r>
          </a:p>
          <a:p>
            <a:pPr algn="ctr"/>
            <a:r>
              <a:rPr lang="en-US" sz="2800" dirty="0"/>
              <a:t>consecutive</a:t>
            </a:r>
            <a:endParaRPr lang="en-US" sz="2400" dirty="0"/>
          </a:p>
        </p:txBody>
      </p:sp>
      <p:cxnSp>
        <p:nvCxnSpPr>
          <p:cNvPr id="10" name="Straight Arrow Connector 14">
            <a:extLst>
              <a:ext uri="{FF2B5EF4-FFF2-40B4-BE49-F238E27FC236}">
                <a16:creationId xmlns:a16="http://schemas.microsoft.com/office/drawing/2014/main" id="{0BF81922-61E2-4ACD-93FA-C281DCC8FCCA}"/>
              </a:ext>
            </a:extLst>
          </p:cNvPr>
          <p:cNvCxnSpPr>
            <a:cxnSpLocks/>
            <a:stCxn id="5" idx="2"/>
            <a:endCxn id="9" idx="0"/>
          </p:cNvCxnSpPr>
          <p:nvPr/>
        </p:nvCxnSpPr>
        <p:spPr>
          <a:xfrm>
            <a:off x="6554618" y="2083081"/>
            <a:ext cx="1370055" cy="47644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ounded Rectangle 7">
            <a:extLst>
              <a:ext uri="{FF2B5EF4-FFF2-40B4-BE49-F238E27FC236}">
                <a16:creationId xmlns:a16="http://schemas.microsoft.com/office/drawing/2014/main" id="{403CE1CF-5D4E-4B21-8F66-A92AB24C9E6F}"/>
              </a:ext>
            </a:extLst>
          </p:cNvPr>
          <p:cNvSpPr/>
          <p:nvPr/>
        </p:nvSpPr>
        <p:spPr>
          <a:xfrm>
            <a:off x="6475718" y="4097085"/>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Congestion</a:t>
            </a:r>
            <a:endParaRPr lang="en-US" sz="2400" dirty="0"/>
          </a:p>
        </p:txBody>
      </p:sp>
      <p:cxnSp>
        <p:nvCxnSpPr>
          <p:cNvPr id="16" name="Straight Arrow Connector 14">
            <a:extLst>
              <a:ext uri="{FF2B5EF4-FFF2-40B4-BE49-F238E27FC236}">
                <a16:creationId xmlns:a16="http://schemas.microsoft.com/office/drawing/2014/main" id="{77F7393F-1D55-4201-A7B4-9614C365D034}"/>
              </a:ext>
            </a:extLst>
          </p:cNvPr>
          <p:cNvCxnSpPr>
            <a:cxnSpLocks/>
            <a:stCxn id="9" idx="2"/>
            <a:endCxn id="15" idx="0"/>
          </p:cNvCxnSpPr>
          <p:nvPr/>
        </p:nvCxnSpPr>
        <p:spPr>
          <a:xfrm flipH="1">
            <a:off x="7403832" y="3473707"/>
            <a:ext cx="520841" cy="62337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6">
            <a:extLst>
              <a:ext uri="{FF2B5EF4-FFF2-40B4-BE49-F238E27FC236}">
                <a16:creationId xmlns:a16="http://schemas.microsoft.com/office/drawing/2014/main" id="{29F1CCDF-53DA-47D8-81A9-84EFA1B9C3AB}"/>
              </a:ext>
            </a:extLst>
          </p:cNvPr>
          <p:cNvSpPr txBox="1"/>
          <p:nvPr/>
        </p:nvSpPr>
        <p:spPr>
          <a:xfrm>
            <a:off x="7443126" y="1898053"/>
            <a:ext cx="335348" cy="461665"/>
          </a:xfrm>
          <a:prstGeom prst="rect">
            <a:avLst/>
          </a:prstGeom>
          <a:noFill/>
        </p:spPr>
        <p:txBody>
          <a:bodyPr wrap="none" rtlCol="0">
            <a:spAutoFit/>
          </a:bodyPr>
          <a:lstStyle/>
          <a:p>
            <a:r>
              <a:rPr lang="en-US" sz="2400" dirty="0"/>
              <a:t>Y</a:t>
            </a:r>
          </a:p>
        </p:txBody>
      </p:sp>
      <p:sp>
        <p:nvSpPr>
          <p:cNvPr id="21" name="TextBox 16">
            <a:extLst>
              <a:ext uri="{FF2B5EF4-FFF2-40B4-BE49-F238E27FC236}">
                <a16:creationId xmlns:a16="http://schemas.microsoft.com/office/drawing/2014/main" id="{52508510-63B9-4C42-90E7-E9025FCB6D12}"/>
              </a:ext>
            </a:extLst>
          </p:cNvPr>
          <p:cNvSpPr txBox="1"/>
          <p:nvPr/>
        </p:nvSpPr>
        <p:spPr>
          <a:xfrm>
            <a:off x="7110745" y="3585664"/>
            <a:ext cx="383438" cy="461665"/>
          </a:xfrm>
          <a:prstGeom prst="rect">
            <a:avLst/>
          </a:prstGeom>
          <a:noFill/>
        </p:spPr>
        <p:txBody>
          <a:bodyPr wrap="none" rtlCol="0">
            <a:spAutoFit/>
          </a:bodyPr>
          <a:lstStyle/>
          <a:p>
            <a:r>
              <a:rPr lang="en-US" sz="2400" dirty="0"/>
              <a:t>N</a:t>
            </a:r>
          </a:p>
        </p:txBody>
      </p:sp>
      <p:sp>
        <p:nvSpPr>
          <p:cNvPr id="22" name="Rounded Rectangle 7">
            <a:extLst>
              <a:ext uri="{FF2B5EF4-FFF2-40B4-BE49-F238E27FC236}">
                <a16:creationId xmlns:a16="http://schemas.microsoft.com/office/drawing/2014/main" id="{714BA852-F551-46BB-AFBE-6F40B41CE690}"/>
              </a:ext>
            </a:extLst>
          </p:cNvPr>
          <p:cNvSpPr/>
          <p:nvPr/>
        </p:nvSpPr>
        <p:spPr>
          <a:xfrm>
            <a:off x="9970515" y="5260085"/>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Blackhole</a:t>
            </a:r>
            <a:endParaRPr lang="en-US" sz="2400" dirty="0"/>
          </a:p>
        </p:txBody>
      </p:sp>
      <p:sp>
        <p:nvSpPr>
          <p:cNvPr id="26" name="TextBox 16">
            <a:extLst>
              <a:ext uri="{FF2B5EF4-FFF2-40B4-BE49-F238E27FC236}">
                <a16:creationId xmlns:a16="http://schemas.microsoft.com/office/drawing/2014/main" id="{9BD9DA3B-A94B-4414-AD40-A91DDBD4B3D2}"/>
              </a:ext>
            </a:extLst>
          </p:cNvPr>
          <p:cNvSpPr txBox="1"/>
          <p:nvPr/>
        </p:nvSpPr>
        <p:spPr>
          <a:xfrm>
            <a:off x="8932994" y="3473890"/>
            <a:ext cx="335348" cy="461665"/>
          </a:xfrm>
          <a:prstGeom prst="rect">
            <a:avLst/>
          </a:prstGeom>
          <a:noFill/>
        </p:spPr>
        <p:txBody>
          <a:bodyPr wrap="none" rtlCol="0">
            <a:spAutoFit/>
          </a:bodyPr>
          <a:lstStyle/>
          <a:p>
            <a:r>
              <a:rPr lang="en-US" sz="2400" dirty="0"/>
              <a:t>Y</a:t>
            </a:r>
          </a:p>
        </p:txBody>
      </p:sp>
      <p:sp>
        <p:nvSpPr>
          <p:cNvPr id="13" name="Rounded Rectangle 7">
            <a:extLst>
              <a:ext uri="{FF2B5EF4-FFF2-40B4-BE49-F238E27FC236}">
                <a16:creationId xmlns:a16="http://schemas.microsoft.com/office/drawing/2014/main" id="{A85EA245-A527-42EE-9EA0-11BDC9BDE906}"/>
              </a:ext>
            </a:extLst>
          </p:cNvPr>
          <p:cNvSpPr/>
          <p:nvPr/>
        </p:nvSpPr>
        <p:spPr>
          <a:xfrm>
            <a:off x="3914812" y="2528497"/>
            <a:ext cx="2016642" cy="91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Packet</a:t>
            </a:r>
          </a:p>
          <a:p>
            <a:pPr algn="ctr"/>
            <a:r>
              <a:rPr lang="en-US" sz="2800" dirty="0"/>
              <a:t>consecutive</a:t>
            </a:r>
            <a:endParaRPr lang="en-US" sz="2400" dirty="0"/>
          </a:p>
        </p:txBody>
      </p:sp>
      <p:cxnSp>
        <p:nvCxnSpPr>
          <p:cNvPr id="14" name="Straight Arrow Connector 14">
            <a:extLst>
              <a:ext uri="{FF2B5EF4-FFF2-40B4-BE49-F238E27FC236}">
                <a16:creationId xmlns:a16="http://schemas.microsoft.com/office/drawing/2014/main" id="{C5990649-B033-438B-822B-8071C629CA4A}"/>
              </a:ext>
            </a:extLst>
          </p:cNvPr>
          <p:cNvCxnSpPr>
            <a:cxnSpLocks/>
            <a:stCxn id="5" idx="2"/>
            <a:endCxn id="13" idx="0"/>
          </p:cNvCxnSpPr>
          <p:nvPr/>
        </p:nvCxnSpPr>
        <p:spPr>
          <a:xfrm flipH="1">
            <a:off x="4923133" y="2083081"/>
            <a:ext cx="1631485" cy="4454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6">
            <a:extLst>
              <a:ext uri="{FF2B5EF4-FFF2-40B4-BE49-F238E27FC236}">
                <a16:creationId xmlns:a16="http://schemas.microsoft.com/office/drawing/2014/main" id="{66ABF9ED-CA30-4E4A-96D7-1F324AED1678}"/>
              </a:ext>
            </a:extLst>
          </p:cNvPr>
          <p:cNvSpPr txBox="1"/>
          <p:nvPr/>
        </p:nvSpPr>
        <p:spPr>
          <a:xfrm>
            <a:off x="5494288" y="1841663"/>
            <a:ext cx="383438" cy="461665"/>
          </a:xfrm>
          <a:prstGeom prst="rect">
            <a:avLst/>
          </a:prstGeom>
          <a:noFill/>
        </p:spPr>
        <p:txBody>
          <a:bodyPr wrap="none" rtlCol="0">
            <a:spAutoFit/>
          </a:bodyPr>
          <a:lstStyle/>
          <a:p>
            <a:r>
              <a:rPr lang="en-US" altLang="zh-CN" sz="2400" dirty="0"/>
              <a:t>N</a:t>
            </a:r>
            <a:endParaRPr lang="en-US" sz="2400" dirty="0"/>
          </a:p>
        </p:txBody>
      </p:sp>
      <p:sp>
        <p:nvSpPr>
          <p:cNvPr id="24" name="Rounded Rectangle 7">
            <a:extLst>
              <a:ext uri="{FF2B5EF4-FFF2-40B4-BE49-F238E27FC236}">
                <a16:creationId xmlns:a16="http://schemas.microsoft.com/office/drawing/2014/main" id="{F843D565-6791-4C74-B094-2F981F0DCD81}"/>
              </a:ext>
            </a:extLst>
          </p:cNvPr>
          <p:cNvSpPr/>
          <p:nvPr/>
        </p:nvSpPr>
        <p:spPr>
          <a:xfrm>
            <a:off x="1067362" y="5249841"/>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Blackhole</a:t>
            </a:r>
            <a:endParaRPr lang="en-US" sz="2400" dirty="0"/>
          </a:p>
        </p:txBody>
      </p:sp>
      <p:cxnSp>
        <p:nvCxnSpPr>
          <p:cNvPr id="25" name="Straight Arrow Connector 14">
            <a:extLst>
              <a:ext uri="{FF2B5EF4-FFF2-40B4-BE49-F238E27FC236}">
                <a16:creationId xmlns:a16="http://schemas.microsoft.com/office/drawing/2014/main" id="{3E90D0AD-9972-4C49-95D5-BA21E3A41F20}"/>
              </a:ext>
            </a:extLst>
          </p:cNvPr>
          <p:cNvCxnSpPr>
            <a:cxnSpLocks/>
            <a:stCxn id="13" idx="2"/>
            <a:endCxn id="100" idx="0"/>
          </p:cNvCxnSpPr>
          <p:nvPr/>
        </p:nvCxnSpPr>
        <p:spPr>
          <a:xfrm flipH="1">
            <a:off x="2922408" y="3442680"/>
            <a:ext cx="2000725" cy="62864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16">
            <a:extLst>
              <a:ext uri="{FF2B5EF4-FFF2-40B4-BE49-F238E27FC236}">
                <a16:creationId xmlns:a16="http://schemas.microsoft.com/office/drawing/2014/main" id="{30499482-ABEE-4F99-8A7E-C2152BA33FC1}"/>
              </a:ext>
            </a:extLst>
          </p:cNvPr>
          <p:cNvSpPr txBox="1"/>
          <p:nvPr/>
        </p:nvSpPr>
        <p:spPr>
          <a:xfrm>
            <a:off x="3579464" y="3448310"/>
            <a:ext cx="335348" cy="461665"/>
          </a:xfrm>
          <a:prstGeom prst="rect">
            <a:avLst/>
          </a:prstGeom>
          <a:noFill/>
        </p:spPr>
        <p:txBody>
          <a:bodyPr wrap="none" rtlCol="0">
            <a:spAutoFit/>
          </a:bodyPr>
          <a:lstStyle/>
          <a:p>
            <a:r>
              <a:rPr lang="en-US" sz="2400" dirty="0"/>
              <a:t>Y</a:t>
            </a:r>
          </a:p>
        </p:txBody>
      </p:sp>
      <p:sp>
        <p:nvSpPr>
          <p:cNvPr id="28" name="Rounded Rectangle 7">
            <a:extLst>
              <a:ext uri="{FF2B5EF4-FFF2-40B4-BE49-F238E27FC236}">
                <a16:creationId xmlns:a16="http://schemas.microsoft.com/office/drawing/2014/main" id="{A94C8CB0-0A39-447F-8E9B-CE3B882B9C46}"/>
              </a:ext>
            </a:extLst>
          </p:cNvPr>
          <p:cNvSpPr/>
          <p:nvPr/>
        </p:nvSpPr>
        <p:spPr>
          <a:xfrm>
            <a:off x="4430828" y="3950049"/>
            <a:ext cx="1856227" cy="817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syn&gt;</a:t>
            </a:r>
            <a:r>
              <a:rPr lang="en-US" altLang="zh-CN" sz="2800" dirty="0" err="1"/>
              <a:t>p_syn</a:t>
            </a:r>
            <a:endParaRPr lang="en-US" sz="2800" dirty="0"/>
          </a:p>
        </p:txBody>
      </p:sp>
      <p:cxnSp>
        <p:nvCxnSpPr>
          <p:cNvPr id="29" name="Straight Arrow Connector 14">
            <a:extLst>
              <a:ext uri="{FF2B5EF4-FFF2-40B4-BE49-F238E27FC236}">
                <a16:creationId xmlns:a16="http://schemas.microsoft.com/office/drawing/2014/main" id="{47CABEF9-A272-4E47-A8C5-8803E80675A2}"/>
              </a:ext>
            </a:extLst>
          </p:cNvPr>
          <p:cNvCxnSpPr>
            <a:cxnSpLocks/>
            <a:stCxn id="13" idx="2"/>
            <a:endCxn id="28" idx="0"/>
          </p:cNvCxnSpPr>
          <p:nvPr/>
        </p:nvCxnSpPr>
        <p:spPr>
          <a:xfrm>
            <a:off x="4923133" y="3442680"/>
            <a:ext cx="435809" cy="50736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16">
            <a:extLst>
              <a:ext uri="{FF2B5EF4-FFF2-40B4-BE49-F238E27FC236}">
                <a16:creationId xmlns:a16="http://schemas.microsoft.com/office/drawing/2014/main" id="{2FEC466F-B89A-4673-8753-F125C4E98C2F}"/>
              </a:ext>
            </a:extLst>
          </p:cNvPr>
          <p:cNvSpPr txBox="1"/>
          <p:nvPr/>
        </p:nvSpPr>
        <p:spPr>
          <a:xfrm flipH="1">
            <a:off x="5322265" y="3523464"/>
            <a:ext cx="467167" cy="461665"/>
          </a:xfrm>
          <a:prstGeom prst="rect">
            <a:avLst/>
          </a:prstGeom>
          <a:noFill/>
        </p:spPr>
        <p:txBody>
          <a:bodyPr wrap="square" rtlCol="0">
            <a:spAutoFit/>
          </a:bodyPr>
          <a:lstStyle/>
          <a:p>
            <a:r>
              <a:rPr lang="en-US" sz="2400" dirty="0"/>
              <a:t>N</a:t>
            </a:r>
          </a:p>
        </p:txBody>
      </p:sp>
      <p:sp>
        <p:nvSpPr>
          <p:cNvPr id="31" name="Rounded Rectangle 7">
            <a:extLst>
              <a:ext uri="{FF2B5EF4-FFF2-40B4-BE49-F238E27FC236}">
                <a16:creationId xmlns:a16="http://schemas.microsoft.com/office/drawing/2014/main" id="{1743052A-C9F4-4ABF-A115-D9DA7BC78CC7}"/>
              </a:ext>
            </a:extLst>
          </p:cNvPr>
          <p:cNvSpPr/>
          <p:nvPr/>
        </p:nvSpPr>
        <p:spPr>
          <a:xfrm>
            <a:off x="3296839" y="5275364"/>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Blackhole</a:t>
            </a:r>
            <a:endParaRPr lang="en-US" sz="2400" dirty="0"/>
          </a:p>
        </p:txBody>
      </p:sp>
      <p:cxnSp>
        <p:nvCxnSpPr>
          <p:cNvPr id="32" name="Straight Arrow Connector 14">
            <a:extLst>
              <a:ext uri="{FF2B5EF4-FFF2-40B4-BE49-F238E27FC236}">
                <a16:creationId xmlns:a16="http://schemas.microsoft.com/office/drawing/2014/main" id="{58B63613-E49B-42B7-B841-4A2B247A4560}"/>
              </a:ext>
            </a:extLst>
          </p:cNvPr>
          <p:cNvCxnSpPr>
            <a:cxnSpLocks/>
            <a:stCxn id="28" idx="2"/>
            <a:endCxn id="31" idx="0"/>
          </p:cNvCxnSpPr>
          <p:nvPr/>
        </p:nvCxnSpPr>
        <p:spPr>
          <a:xfrm flipH="1">
            <a:off x="4224953" y="4767995"/>
            <a:ext cx="1133989" cy="50736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16">
            <a:extLst>
              <a:ext uri="{FF2B5EF4-FFF2-40B4-BE49-F238E27FC236}">
                <a16:creationId xmlns:a16="http://schemas.microsoft.com/office/drawing/2014/main" id="{98C3A017-F365-41A9-88C8-B55DDFF1FF67}"/>
              </a:ext>
            </a:extLst>
          </p:cNvPr>
          <p:cNvSpPr txBox="1"/>
          <p:nvPr/>
        </p:nvSpPr>
        <p:spPr>
          <a:xfrm>
            <a:off x="4337920" y="4848779"/>
            <a:ext cx="335348" cy="461665"/>
          </a:xfrm>
          <a:prstGeom prst="rect">
            <a:avLst/>
          </a:prstGeom>
          <a:noFill/>
        </p:spPr>
        <p:txBody>
          <a:bodyPr wrap="none" rtlCol="0">
            <a:spAutoFit/>
          </a:bodyPr>
          <a:lstStyle/>
          <a:p>
            <a:r>
              <a:rPr lang="en-US" sz="2400" dirty="0"/>
              <a:t>Y</a:t>
            </a:r>
          </a:p>
        </p:txBody>
      </p:sp>
      <p:sp>
        <p:nvSpPr>
          <p:cNvPr id="36" name="Rounded Rectangle 7">
            <a:extLst>
              <a:ext uri="{FF2B5EF4-FFF2-40B4-BE49-F238E27FC236}">
                <a16:creationId xmlns:a16="http://schemas.microsoft.com/office/drawing/2014/main" id="{864BE501-B911-479F-A8E5-C37765C76F1C}"/>
              </a:ext>
            </a:extLst>
          </p:cNvPr>
          <p:cNvSpPr/>
          <p:nvPr/>
        </p:nvSpPr>
        <p:spPr>
          <a:xfrm>
            <a:off x="5562577" y="5275364"/>
            <a:ext cx="2078253" cy="719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distribution</a:t>
            </a:r>
          </a:p>
        </p:txBody>
      </p:sp>
      <p:cxnSp>
        <p:nvCxnSpPr>
          <p:cNvPr id="37" name="Straight Arrow Connector 14">
            <a:extLst>
              <a:ext uri="{FF2B5EF4-FFF2-40B4-BE49-F238E27FC236}">
                <a16:creationId xmlns:a16="http://schemas.microsoft.com/office/drawing/2014/main" id="{FAE5F4FF-A5E3-4ED2-B830-EEC41C920F1E}"/>
              </a:ext>
            </a:extLst>
          </p:cNvPr>
          <p:cNvCxnSpPr>
            <a:cxnSpLocks/>
            <a:stCxn id="28" idx="2"/>
            <a:endCxn id="36" idx="0"/>
          </p:cNvCxnSpPr>
          <p:nvPr/>
        </p:nvCxnSpPr>
        <p:spPr>
          <a:xfrm>
            <a:off x="5358942" y="4767995"/>
            <a:ext cx="1242762" cy="50736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16">
            <a:extLst>
              <a:ext uri="{FF2B5EF4-FFF2-40B4-BE49-F238E27FC236}">
                <a16:creationId xmlns:a16="http://schemas.microsoft.com/office/drawing/2014/main" id="{CF3A51D0-55F9-474B-9B22-DBBFB5E48DAC}"/>
              </a:ext>
            </a:extLst>
          </p:cNvPr>
          <p:cNvSpPr txBox="1"/>
          <p:nvPr/>
        </p:nvSpPr>
        <p:spPr>
          <a:xfrm>
            <a:off x="6127830" y="4791878"/>
            <a:ext cx="383438" cy="461665"/>
          </a:xfrm>
          <a:prstGeom prst="rect">
            <a:avLst/>
          </a:prstGeom>
          <a:noFill/>
        </p:spPr>
        <p:txBody>
          <a:bodyPr wrap="none" rtlCol="0">
            <a:spAutoFit/>
          </a:bodyPr>
          <a:lstStyle/>
          <a:p>
            <a:r>
              <a:rPr lang="en-US" sz="2400" dirty="0"/>
              <a:t>N</a:t>
            </a:r>
          </a:p>
        </p:txBody>
      </p:sp>
      <p:sp>
        <p:nvSpPr>
          <p:cNvPr id="43" name="Rounded Rectangle 7">
            <a:extLst>
              <a:ext uri="{FF2B5EF4-FFF2-40B4-BE49-F238E27FC236}">
                <a16:creationId xmlns:a16="http://schemas.microsoft.com/office/drawing/2014/main" id="{E22DB54E-1294-46D1-B2D8-1102C0F4DD91}"/>
              </a:ext>
            </a:extLst>
          </p:cNvPr>
          <p:cNvSpPr/>
          <p:nvPr/>
        </p:nvSpPr>
        <p:spPr>
          <a:xfrm>
            <a:off x="4714657" y="6304054"/>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a:t>
            </a:r>
            <a:endParaRPr lang="en-US" sz="2400" dirty="0"/>
          </a:p>
        </p:txBody>
      </p:sp>
      <p:cxnSp>
        <p:nvCxnSpPr>
          <p:cNvPr id="44" name="Straight Arrow Connector 14">
            <a:extLst>
              <a:ext uri="{FF2B5EF4-FFF2-40B4-BE49-F238E27FC236}">
                <a16:creationId xmlns:a16="http://schemas.microsoft.com/office/drawing/2014/main" id="{EB44AE8C-2F3A-4C82-81FC-F29EED6F9C4B}"/>
              </a:ext>
            </a:extLst>
          </p:cNvPr>
          <p:cNvCxnSpPr>
            <a:cxnSpLocks/>
            <a:stCxn id="36" idx="2"/>
            <a:endCxn id="43" idx="0"/>
          </p:cNvCxnSpPr>
          <p:nvPr/>
        </p:nvCxnSpPr>
        <p:spPr>
          <a:xfrm flipH="1">
            <a:off x="5642771" y="5995054"/>
            <a:ext cx="958933" cy="30900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16">
            <a:extLst>
              <a:ext uri="{FF2B5EF4-FFF2-40B4-BE49-F238E27FC236}">
                <a16:creationId xmlns:a16="http://schemas.microsoft.com/office/drawing/2014/main" id="{498070F0-1E16-4960-A9C3-835D2760035E}"/>
              </a:ext>
            </a:extLst>
          </p:cNvPr>
          <p:cNvSpPr txBox="1"/>
          <p:nvPr/>
        </p:nvSpPr>
        <p:spPr>
          <a:xfrm>
            <a:off x="5394903" y="5918722"/>
            <a:ext cx="335348" cy="461665"/>
          </a:xfrm>
          <a:prstGeom prst="rect">
            <a:avLst/>
          </a:prstGeom>
          <a:noFill/>
        </p:spPr>
        <p:txBody>
          <a:bodyPr wrap="none" rtlCol="0">
            <a:spAutoFit/>
          </a:bodyPr>
          <a:lstStyle/>
          <a:p>
            <a:r>
              <a:rPr lang="en-US" sz="2400" dirty="0"/>
              <a:t>Y</a:t>
            </a:r>
          </a:p>
        </p:txBody>
      </p:sp>
      <p:sp>
        <p:nvSpPr>
          <p:cNvPr id="48" name="Rounded Rectangle 7">
            <a:extLst>
              <a:ext uri="{FF2B5EF4-FFF2-40B4-BE49-F238E27FC236}">
                <a16:creationId xmlns:a16="http://schemas.microsoft.com/office/drawing/2014/main" id="{2064F1D8-92A2-4B21-ABD1-A962D5EF5A5E}"/>
              </a:ext>
            </a:extLst>
          </p:cNvPr>
          <p:cNvSpPr/>
          <p:nvPr/>
        </p:nvSpPr>
        <p:spPr>
          <a:xfrm>
            <a:off x="4949075" y="683620"/>
            <a:ext cx="1448955" cy="475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TTL=0</a:t>
            </a:r>
            <a:endParaRPr lang="en-US" sz="2400" dirty="0"/>
          </a:p>
        </p:txBody>
      </p:sp>
      <p:cxnSp>
        <p:nvCxnSpPr>
          <p:cNvPr id="49" name="Straight Arrow Connector 14">
            <a:extLst>
              <a:ext uri="{FF2B5EF4-FFF2-40B4-BE49-F238E27FC236}">
                <a16:creationId xmlns:a16="http://schemas.microsoft.com/office/drawing/2014/main" id="{E00F5E25-68CA-4577-80A4-97FD973D2FFB}"/>
              </a:ext>
            </a:extLst>
          </p:cNvPr>
          <p:cNvCxnSpPr>
            <a:cxnSpLocks/>
            <a:stCxn id="48" idx="2"/>
            <a:endCxn id="5" idx="0"/>
          </p:cNvCxnSpPr>
          <p:nvPr/>
        </p:nvCxnSpPr>
        <p:spPr>
          <a:xfrm>
            <a:off x="5673553" y="1158939"/>
            <a:ext cx="881065" cy="4488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16">
            <a:extLst>
              <a:ext uri="{FF2B5EF4-FFF2-40B4-BE49-F238E27FC236}">
                <a16:creationId xmlns:a16="http://schemas.microsoft.com/office/drawing/2014/main" id="{6D2A48F7-9E15-45B3-B88A-DFDBA6519690}"/>
              </a:ext>
            </a:extLst>
          </p:cNvPr>
          <p:cNvSpPr txBox="1"/>
          <p:nvPr/>
        </p:nvSpPr>
        <p:spPr>
          <a:xfrm>
            <a:off x="6313176" y="1013060"/>
            <a:ext cx="383438" cy="461665"/>
          </a:xfrm>
          <a:prstGeom prst="rect">
            <a:avLst/>
          </a:prstGeom>
          <a:noFill/>
        </p:spPr>
        <p:txBody>
          <a:bodyPr wrap="none" rtlCol="0">
            <a:spAutoFit/>
          </a:bodyPr>
          <a:lstStyle/>
          <a:p>
            <a:r>
              <a:rPr lang="en-US" altLang="zh-CN" sz="2400" dirty="0"/>
              <a:t>N</a:t>
            </a:r>
            <a:endParaRPr lang="en-US" sz="2400" dirty="0"/>
          </a:p>
        </p:txBody>
      </p:sp>
      <p:cxnSp>
        <p:nvCxnSpPr>
          <p:cNvPr id="54" name="Straight Arrow Connector 14">
            <a:extLst>
              <a:ext uri="{FF2B5EF4-FFF2-40B4-BE49-F238E27FC236}">
                <a16:creationId xmlns:a16="http://schemas.microsoft.com/office/drawing/2014/main" id="{A13E652A-071A-4953-A27D-FF3309A775D5}"/>
              </a:ext>
            </a:extLst>
          </p:cNvPr>
          <p:cNvCxnSpPr>
            <a:cxnSpLocks/>
            <a:stCxn id="48" idx="2"/>
            <a:endCxn id="58" idx="0"/>
          </p:cNvCxnSpPr>
          <p:nvPr/>
        </p:nvCxnSpPr>
        <p:spPr>
          <a:xfrm flipH="1">
            <a:off x="4656433" y="1158939"/>
            <a:ext cx="1017120" cy="4117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Rounded Rectangle 7">
            <a:extLst>
              <a:ext uri="{FF2B5EF4-FFF2-40B4-BE49-F238E27FC236}">
                <a16:creationId xmlns:a16="http://schemas.microsoft.com/office/drawing/2014/main" id="{927A58B9-E376-49C3-A22D-956D40CFE238}"/>
              </a:ext>
            </a:extLst>
          </p:cNvPr>
          <p:cNvSpPr/>
          <p:nvPr/>
        </p:nvSpPr>
        <p:spPr>
          <a:xfrm>
            <a:off x="4132726" y="1570687"/>
            <a:ext cx="1047413"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Loop</a:t>
            </a:r>
            <a:endParaRPr lang="en-US" sz="2400" dirty="0"/>
          </a:p>
        </p:txBody>
      </p:sp>
      <p:sp>
        <p:nvSpPr>
          <p:cNvPr id="60" name="TextBox 16">
            <a:extLst>
              <a:ext uri="{FF2B5EF4-FFF2-40B4-BE49-F238E27FC236}">
                <a16:creationId xmlns:a16="http://schemas.microsoft.com/office/drawing/2014/main" id="{3A0BE6BD-9C4E-4E54-9751-332F7A25C17E}"/>
              </a:ext>
            </a:extLst>
          </p:cNvPr>
          <p:cNvSpPr txBox="1"/>
          <p:nvPr/>
        </p:nvSpPr>
        <p:spPr>
          <a:xfrm>
            <a:off x="4742107" y="1078155"/>
            <a:ext cx="335348" cy="461665"/>
          </a:xfrm>
          <a:prstGeom prst="rect">
            <a:avLst/>
          </a:prstGeom>
          <a:noFill/>
        </p:spPr>
        <p:txBody>
          <a:bodyPr wrap="none" rtlCol="0">
            <a:spAutoFit/>
          </a:bodyPr>
          <a:lstStyle/>
          <a:p>
            <a:r>
              <a:rPr lang="en-US" sz="2400" dirty="0"/>
              <a:t>Y</a:t>
            </a:r>
          </a:p>
        </p:txBody>
      </p:sp>
      <p:sp>
        <p:nvSpPr>
          <p:cNvPr id="61" name="Rounded Rectangle 7">
            <a:extLst>
              <a:ext uri="{FF2B5EF4-FFF2-40B4-BE49-F238E27FC236}">
                <a16:creationId xmlns:a16="http://schemas.microsoft.com/office/drawing/2014/main" id="{F0DA97DD-A6F6-4BFA-89B9-C44A2F215109}"/>
              </a:ext>
            </a:extLst>
          </p:cNvPr>
          <p:cNvSpPr/>
          <p:nvPr/>
        </p:nvSpPr>
        <p:spPr>
          <a:xfrm>
            <a:off x="3261993" y="82645"/>
            <a:ext cx="1922740" cy="344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pre-filtered</a:t>
            </a:r>
            <a:endParaRPr lang="en-US" sz="2400" dirty="0"/>
          </a:p>
        </p:txBody>
      </p:sp>
      <p:cxnSp>
        <p:nvCxnSpPr>
          <p:cNvPr id="74" name="Straight Arrow Connector 14">
            <a:extLst>
              <a:ext uri="{FF2B5EF4-FFF2-40B4-BE49-F238E27FC236}">
                <a16:creationId xmlns:a16="http://schemas.microsoft.com/office/drawing/2014/main" id="{77B00F64-088E-43B5-BF0C-661CB7643B60}"/>
              </a:ext>
            </a:extLst>
          </p:cNvPr>
          <p:cNvCxnSpPr>
            <a:cxnSpLocks/>
            <a:stCxn id="61" idx="2"/>
            <a:endCxn id="48" idx="0"/>
          </p:cNvCxnSpPr>
          <p:nvPr/>
        </p:nvCxnSpPr>
        <p:spPr>
          <a:xfrm>
            <a:off x="4223363" y="427423"/>
            <a:ext cx="1450190" cy="256197"/>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7" name="TextBox 16">
            <a:extLst>
              <a:ext uri="{FF2B5EF4-FFF2-40B4-BE49-F238E27FC236}">
                <a16:creationId xmlns:a16="http://schemas.microsoft.com/office/drawing/2014/main" id="{E842B8D8-232D-4A7B-B06A-89C51113CDF2}"/>
              </a:ext>
            </a:extLst>
          </p:cNvPr>
          <p:cNvSpPr txBox="1"/>
          <p:nvPr/>
        </p:nvSpPr>
        <p:spPr>
          <a:xfrm>
            <a:off x="5179139" y="196591"/>
            <a:ext cx="383438" cy="461665"/>
          </a:xfrm>
          <a:prstGeom prst="rect">
            <a:avLst/>
          </a:prstGeom>
          <a:noFill/>
        </p:spPr>
        <p:txBody>
          <a:bodyPr wrap="none" rtlCol="0">
            <a:spAutoFit/>
          </a:bodyPr>
          <a:lstStyle/>
          <a:p>
            <a:r>
              <a:rPr lang="en-US" altLang="zh-CN" sz="2400" dirty="0"/>
              <a:t>N</a:t>
            </a:r>
            <a:endParaRPr lang="en-US" sz="2400" dirty="0"/>
          </a:p>
        </p:txBody>
      </p:sp>
      <p:sp>
        <p:nvSpPr>
          <p:cNvPr id="78" name="Rounded Rectangle 7">
            <a:extLst>
              <a:ext uri="{FF2B5EF4-FFF2-40B4-BE49-F238E27FC236}">
                <a16:creationId xmlns:a16="http://schemas.microsoft.com/office/drawing/2014/main" id="{B5B12762-2CB8-426A-9BE1-D73D7C555367}"/>
              </a:ext>
            </a:extLst>
          </p:cNvPr>
          <p:cNvSpPr/>
          <p:nvPr/>
        </p:nvSpPr>
        <p:spPr>
          <a:xfrm>
            <a:off x="1735764" y="672254"/>
            <a:ext cx="2269246"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Expected loss</a:t>
            </a:r>
            <a:endParaRPr lang="en-US" sz="2400" dirty="0"/>
          </a:p>
        </p:txBody>
      </p:sp>
      <p:cxnSp>
        <p:nvCxnSpPr>
          <p:cNvPr id="79" name="Straight Arrow Connector 14">
            <a:extLst>
              <a:ext uri="{FF2B5EF4-FFF2-40B4-BE49-F238E27FC236}">
                <a16:creationId xmlns:a16="http://schemas.microsoft.com/office/drawing/2014/main" id="{48D8309E-89A9-4629-8C33-D7F540F7003A}"/>
              </a:ext>
            </a:extLst>
          </p:cNvPr>
          <p:cNvCxnSpPr>
            <a:cxnSpLocks/>
            <a:stCxn id="61" idx="2"/>
            <a:endCxn id="78" idx="0"/>
          </p:cNvCxnSpPr>
          <p:nvPr/>
        </p:nvCxnSpPr>
        <p:spPr>
          <a:xfrm flipH="1">
            <a:off x="2870387" y="427423"/>
            <a:ext cx="1352976" cy="244831"/>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16">
            <a:extLst>
              <a:ext uri="{FF2B5EF4-FFF2-40B4-BE49-F238E27FC236}">
                <a16:creationId xmlns:a16="http://schemas.microsoft.com/office/drawing/2014/main" id="{E8BFB929-0DFB-4A59-9E85-D27D5EBA33A6}"/>
              </a:ext>
            </a:extLst>
          </p:cNvPr>
          <p:cNvSpPr txBox="1"/>
          <p:nvPr/>
        </p:nvSpPr>
        <p:spPr>
          <a:xfrm>
            <a:off x="2966264" y="255034"/>
            <a:ext cx="335348" cy="461665"/>
          </a:xfrm>
          <a:prstGeom prst="rect">
            <a:avLst/>
          </a:prstGeom>
          <a:noFill/>
        </p:spPr>
        <p:txBody>
          <a:bodyPr wrap="none" rtlCol="0">
            <a:spAutoFit/>
          </a:bodyPr>
          <a:lstStyle/>
          <a:p>
            <a:r>
              <a:rPr lang="en-US" sz="2400" dirty="0"/>
              <a:t>Y</a:t>
            </a:r>
          </a:p>
        </p:txBody>
      </p:sp>
      <p:sp>
        <p:nvSpPr>
          <p:cNvPr id="84" name="Rounded Rectangle 7">
            <a:extLst>
              <a:ext uri="{FF2B5EF4-FFF2-40B4-BE49-F238E27FC236}">
                <a16:creationId xmlns:a16="http://schemas.microsoft.com/office/drawing/2014/main" id="{CE02687A-26EF-4203-B2F6-3B7214A1CEBA}"/>
              </a:ext>
            </a:extLst>
          </p:cNvPr>
          <p:cNvSpPr/>
          <p:nvPr/>
        </p:nvSpPr>
        <p:spPr>
          <a:xfrm>
            <a:off x="8709132" y="4065337"/>
            <a:ext cx="1627544" cy="587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loss&gt; </a:t>
            </a:r>
            <a:r>
              <a:rPr lang="en-US" altLang="zh-CN" sz="2800" dirty="0" err="1"/>
              <a:t>nbb</a:t>
            </a:r>
            <a:endParaRPr lang="en-US" sz="2800" dirty="0"/>
          </a:p>
        </p:txBody>
      </p:sp>
      <p:cxnSp>
        <p:nvCxnSpPr>
          <p:cNvPr id="85" name="Straight Arrow Connector 14">
            <a:extLst>
              <a:ext uri="{FF2B5EF4-FFF2-40B4-BE49-F238E27FC236}">
                <a16:creationId xmlns:a16="http://schemas.microsoft.com/office/drawing/2014/main" id="{263AFF29-9369-461B-8BDC-7711AC784BDC}"/>
              </a:ext>
            </a:extLst>
          </p:cNvPr>
          <p:cNvCxnSpPr>
            <a:cxnSpLocks/>
            <a:stCxn id="9" idx="2"/>
            <a:endCxn id="84" idx="0"/>
          </p:cNvCxnSpPr>
          <p:nvPr/>
        </p:nvCxnSpPr>
        <p:spPr>
          <a:xfrm>
            <a:off x="7924673" y="3473707"/>
            <a:ext cx="1598231" cy="59163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Rounded Rectangle 7">
            <a:extLst>
              <a:ext uri="{FF2B5EF4-FFF2-40B4-BE49-F238E27FC236}">
                <a16:creationId xmlns:a16="http://schemas.microsoft.com/office/drawing/2014/main" id="{63D6349F-E0B4-461C-BF2C-C699425705C6}"/>
              </a:ext>
            </a:extLst>
          </p:cNvPr>
          <p:cNvSpPr/>
          <p:nvPr/>
        </p:nvSpPr>
        <p:spPr>
          <a:xfrm>
            <a:off x="7877558" y="5266483"/>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Congestion</a:t>
            </a:r>
            <a:endParaRPr lang="en-US" sz="2400" dirty="0"/>
          </a:p>
        </p:txBody>
      </p:sp>
      <p:cxnSp>
        <p:nvCxnSpPr>
          <p:cNvPr id="90" name="Straight Arrow Connector 14">
            <a:extLst>
              <a:ext uri="{FF2B5EF4-FFF2-40B4-BE49-F238E27FC236}">
                <a16:creationId xmlns:a16="http://schemas.microsoft.com/office/drawing/2014/main" id="{5C1F727B-7335-4ACB-9474-0FEE19D3C106}"/>
              </a:ext>
            </a:extLst>
          </p:cNvPr>
          <p:cNvCxnSpPr>
            <a:cxnSpLocks/>
            <a:stCxn id="84" idx="2"/>
            <a:endCxn id="89" idx="0"/>
          </p:cNvCxnSpPr>
          <p:nvPr/>
        </p:nvCxnSpPr>
        <p:spPr>
          <a:xfrm flipH="1">
            <a:off x="8805672" y="4652707"/>
            <a:ext cx="717232" cy="61377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14">
            <a:extLst>
              <a:ext uri="{FF2B5EF4-FFF2-40B4-BE49-F238E27FC236}">
                <a16:creationId xmlns:a16="http://schemas.microsoft.com/office/drawing/2014/main" id="{AF6378E0-A882-4D74-AC94-3119E70D1776}"/>
              </a:ext>
            </a:extLst>
          </p:cNvPr>
          <p:cNvCxnSpPr>
            <a:cxnSpLocks/>
            <a:stCxn id="84" idx="2"/>
            <a:endCxn id="22" idx="0"/>
          </p:cNvCxnSpPr>
          <p:nvPr/>
        </p:nvCxnSpPr>
        <p:spPr>
          <a:xfrm>
            <a:off x="9522904" y="4652707"/>
            <a:ext cx="1375725" cy="60737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16">
            <a:extLst>
              <a:ext uri="{FF2B5EF4-FFF2-40B4-BE49-F238E27FC236}">
                <a16:creationId xmlns:a16="http://schemas.microsoft.com/office/drawing/2014/main" id="{3DDD61A4-3F4F-485D-823B-6BBBB1266734}"/>
              </a:ext>
            </a:extLst>
          </p:cNvPr>
          <p:cNvSpPr txBox="1"/>
          <p:nvPr/>
        </p:nvSpPr>
        <p:spPr>
          <a:xfrm>
            <a:off x="10242163" y="4617946"/>
            <a:ext cx="335348" cy="461665"/>
          </a:xfrm>
          <a:prstGeom prst="rect">
            <a:avLst/>
          </a:prstGeom>
          <a:noFill/>
        </p:spPr>
        <p:txBody>
          <a:bodyPr wrap="none" rtlCol="0">
            <a:spAutoFit/>
          </a:bodyPr>
          <a:lstStyle/>
          <a:p>
            <a:r>
              <a:rPr lang="en-US" sz="2400" dirty="0"/>
              <a:t>Y</a:t>
            </a:r>
          </a:p>
        </p:txBody>
      </p:sp>
      <p:sp>
        <p:nvSpPr>
          <p:cNvPr id="97" name="TextBox 16">
            <a:extLst>
              <a:ext uri="{FF2B5EF4-FFF2-40B4-BE49-F238E27FC236}">
                <a16:creationId xmlns:a16="http://schemas.microsoft.com/office/drawing/2014/main" id="{88922E83-1E49-4AD0-8750-09F2B3ED4376}"/>
              </a:ext>
            </a:extLst>
          </p:cNvPr>
          <p:cNvSpPr txBox="1"/>
          <p:nvPr/>
        </p:nvSpPr>
        <p:spPr>
          <a:xfrm>
            <a:off x="8707065" y="4688611"/>
            <a:ext cx="383438" cy="461665"/>
          </a:xfrm>
          <a:prstGeom prst="rect">
            <a:avLst/>
          </a:prstGeom>
          <a:noFill/>
        </p:spPr>
        <p:txBody>
          <a:bodyPr wrap="none" rtlCol="0">
            <a:spAutoFit/>
          </a:bodyPr>
          <a:lstStyle/>
          <a:p>
            <a:r>
              <a:rPr lang="en-US" sz="2400" dirty="0"/>
              <a:t>N</a:t>
            </a:r>
          </a:p>
        </p:txBody>
      </p:sp>
      <p:sp>
        <p:nvSpPr>
          <p:cNvPr id="100" name="Rounded Rectangle 7">
            <a:extLst>
              <a:ext uri="{FF2B5EF4-FFF2-40B4-BE49-F238E27FC236}">
                <a16:creationId xmlns:a16="http://schemas.microsoft.com/office/drawing/2014/main" id="{70313A82-C9DB-461F-82DF-B33A5D392919}"/>
              </a:ext>
            </a:extLst>
          </p:cNvPr>
          <p:cNvSpPr/>
          <p:nvPr/>
        </p:nvSpPr>
        <p:spPr>
          <a:xfrm>
            <a:off x="2108636" y="4071320"/>
            <a:ext cx="1627544" cy="587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loss&gt; </a:t>
            </a:r>
            <a:r>
              <a:rPr lang="en-US" altLang="zh-CN" sz="2800" dirty="0" err="1"/>
              <a:t>nnb</a:t>
            </a:r>
            <a:endParaRPr lang="en-US" sz="2800" dirty="0"/>
          </a:p>
        </p:txBody>
      </p:sp>
      <p:cxnSp>
        <p:nvCxnSpPr>
          <p:cNvPr id="104" name="Straight Arrow Connector 14">
            <a:extLst>
              <a:ext uri="{FF2B5EF4-FFF2-40B4-BE49-F238E27FC236}">
                <a16:creationId xmlns:a16="http://schemas.microsoft.com/office/drawing/2014/main" id="{FB7BF0F8-9578-4CD5-97A4-843C4D62B50D}"/>
              </a:ext>
            </a:extLst>
          </p:cNvPr>
          <p:cNvCxnSpPr>
            <a:cxnSpLocks/>
            <a:stCxn id="100" idx="2"/>
            <a:endCxn id="24" idx="0"/>
          </p:cNvCxnSpPr>
          <p:nvPr/>
        </p:nvCxnSpPr>
        <p:spPr>
          <a:xfrm flipH="1">
            <a:off x="1995476" y="4658690"/>
            <a:ext cx="926932" cy="591151"/>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TextBox 16">
            <a:extLst>
              <a:ext uri="{FF2B5EF4-FFF2-40B4-BE49-F238E27FC236}">
                <a16:creationId xmlns:a16="http://schemas.microsoft.com/office/drawing/2014/main" id="{7ED2A851-CC49-45A1-A2BB-0BE937464627}"/>
              </a:ext>
            </a:extLst>
          </p:cNvPr>
          <p:cNvSpPr txBox="1"/>
          <p:nvPr/>
        </p:nvSpPr>
        <p:spPr>
          <a:xfrm>
            <a:off x="2056615" y="4652707"/>
            <a:ext cx="393999" cy="461665"/>
          </a:xfrm>
          <a:prstGeom prst="rect">
            <a:avLst/>
          </a:prstGeom>
          <a:noFill/>
        </p:spPr>
        <p:txBody>
          <a:bodyPr wrap="square" rtlCol="0">
            <a:spAutoFit/>
          </a:bodyPr>
          <a:lstStyle/>
          <a:p>
            <a:r>
              <a:rPr lang="en-US" sz="2400" dirty="0"/>
              <a:t>Y</a:t>
            </a:r>
          </a:p>
        </p:txBody>
      </p:sp>
      <p:sp>
        <p:nvSpPr>
          <p:cNvPr id="109" name="TextBox 16">
            <a:extLst>
              <a:ext uri="{FF2B5EF4-FFF2-40B4-BE49-F238E27FC236}">
                <a16:creationId xmlns:a16="http://schemas.microsoft.com/office/drawing/2014/main" id="{A79B146C-CE06-44D8-8DC2-9CB0A4FF2989}"/>
              </a:ext>
            </a:extLst>
          </p:cNvPr>
          <p:cNvSpPr txBox="1"/>
          <p:nvPr/>
        </p:nvSpPr>
        <p:spPr>
          <a:xfrm>
            <a:off x="3854713" y="3994713"/>
            <a:ext cx="383438" cy="461665"/>
          </a:xfrm>
          <a:prstGeom prst="rect">
            <a:avLst/>
          </a:prstGeom>
          <a:noFill/>
        </p:spPr>
        <p:txBody>
          <a:bodyPr wrap="none" rtlCol="0">
            <a:spAutoFit/>
          </a:bodyPr>
          <a:lstStyle/>
          <a:p>
            <a:r>
              <a:rPr lang="en-US" sz="2400" dirty="0"/>
              <a:t>N</a:t>
            </a:r>
          </a:p>
        </p:txBody>
      </p:sp>
      <p:cxnSp>
        <p:nvCxnSpPr>
          <p:cNvPr id="110" name="Straight Arrow Connector 14">
            <a:extLst>
              <a:ext uri="{FF2B5EF4-FFF2-40B4-BE49-F238E27FC236}">
                <a16:creationId xmlns:a16="http://schemas.microsoft.com/office/drawing/2014/main" id="{398E7902-40DD-4AAA-9819-925B0BB96993}"/>
              </a:ext>
            </a:extLst>
          </p:cNvPr>
          <p:cNvCxnSpPr>
            <a:cxnSpLocks/>
            <a:stCxn id="100" idx="3"/>
            <a:endCxn id="28" idx="1"/>
          </p:cNvCxnSpPr>
          <p:nvPr/>
        </p:nvCxnSpPr>
        <p:spPr>
          <a:xfrm flipV="1">
            <a:off x="3736180" y="4359022"/>
            <a:ext cx="694648" cy="598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Rounded Rectangle 7">
            <a:extLst>
              <a:ext uri="{FF2B5EF4-FFF2-40B4-BE49-F238E27FC236}">
                <a16:creationId xmlns:a16="http://schemas.microsoft.com/office/drawing/2014/main" id="{6EDF0FD5-45EA-46EC-9C87-14D1E5CB4712}"/>
              </a:ext>
            </a:extLst>
          </p:cNvPr>
          <p:cNvSpPr/>
          <p:nvPr/>
        </p:nvSpPr>
        <p:spPr>
          <a:xfrm>
            <a:off x="7234275" y="6304053"/>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UNK</a:t>
            </a:r>
            <a:endParaRPr lang="en-US" sz="2400" dirty="0"/>
          </a:p>
        </p:txBody>
      </p:sp>
      <p:cxnSp>
        <p:nvCxnSpPr>
          <p:cNvPr id="117" name="Straight Arrow Connector 14">
            <a:extLst>
              <a:ext uri="{FF2B5EF4-FFF2-40B4-BE49-F238E27FC236}">
                <a16:creationId xmlns:a16="http://schemas.microsoft.com/office/drawing/2014/main" id="{99913655-6BDC-42CB-B46D-B0183BD94ED0}"/>
              </a:ext>
            </a:extLst>
          </p:cNvPr>
          <p:cNvCxnSpPr>
            <a:cxnSpLocks/>
            <a:stCxn id="36" idx="2"/>
            <a:endCxn id="116" idx="0"/>
          </p:cNvCxnSpPr>
          <p:nvPr/>
        </p:nvCxnSpPr>
        <p:spPr>
          <a:xfrm>
            <a:off x="6601704" y="5995054"/>
            <a:ext cx="1560685" cy="30899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0" name="TextBox 16">
            <a:extLst>
              <a:ext uri="{FF2B5EF4-FFF2-40B4-BE49-F238E27FC236}">
                <a16:creationId xmlns:a16="http://schemas.microsoft.com/office/drawing/2014/main" id="{CDA02B38-6C7B-4498-A936-AB6AF74A9518}"/>
              </a:ext>
            </a:extLst>
          </p:cNvPr>
          <p:cNvSpPr txBox="1"/>
          <p:nvPr/>
        </p:nvSpPr>
        <p:spPr>
          <a:xfrm>
            <a:off x="7586755" y="5793619"/>
            <a:ext cx="383438" cy="461665"/>
          </a:xfrm>
          <a:prstGeom prst="rect">
            <a:avLst/>
          </a:prstGeom>
          <a:noFill/>
        </p:spPr>
        <p:txBody>
          <a:bodyPr wrap="none" rtlCol="0">
            <a:spAutoFit/>
          </a:bodyPr>
          <a:lstStyle/>
          <a:p>
            <a:r>
              <a:rPr lang="en-US" sz="2400" dirty="0"/>
              <a:t>N</a:t>
            </a:r>
          </a:p>
        </p:txBody>
      </p:sp>
      <p:sp>
        <p:nvSpPr>
          <p:cNvPr id="122" name="文本框 121">
            <a:extLst>
              <a:ext uri="{FF2B5EF4-FFF2-40B4-BE49-F238E27FC236}">
                <a16:creationId xmlns:a16="http://schemas.microsoft.com/office/drawing/2014/main" id="{81CC6FD9-E9E5-49E6-B3EA-214BF6087EC8}"/>
              </a:ext>
            </a:extLst>
          </p:cNvPr>
          <p:cNvSpPr txBox="1"/>
          <p:nvPr/>
        </p:nvSpPr>
        <p:spPr>
          <a:xfrm>
            <a:off x="7577800" y="1522786"/>
            <a:ext cx="3381083" cy="523220"/>
          </a:xfrm>
          <a:prstGeom prst="rect">
            <a:avLst/>
          </a:prstGeom>
          <a:noFill/>
        </p:spPr>
        <p:txBody>
          <a:bodyPr wrap="square">
            <a:spAutoFit/>
          </a:bodyPr>
          <a:lstStyle/>
          <a:p>
            <a:r>
              <a:rPr lang="en-US" altLang="zh-CN" sz="2800" b="1" dirty="0"/>
              <a:t>Loss&gt;</a:t>
            </a:r>
            <a:r>
              <a:rPr lang="en-US" altLang="zh-CN" sz="2800" b="1" dirty="0" err="1"/>
              <a:t>nburst</a:t>
            </a:r>
            <a:r>
              <a:rPr lang="en-US" altLang="zh-CN" sz="2800" b="1" dirty="0"/>
              <a:t>  t&lt; </a:t>
            </a:r>
            <a:r>
              <a:rPr lang="en-US" altLang="zh-CN" sz="2800" b="1" dirty="0" err="1"/>
              <a:t>tgap</a:t>
            </a:r>
            <a:endParaRPr lang="zh-CN" altLang="en-US" sz="2800" b="1" dirty="0"/>
          </a:p>
        </p:txBody>
      </p:sp>
    </p:spTree>
    <p:extLst>
      <p:ext uri="{BB962C8B-B14F-4D97-AF65-F5344CB8AC3E}">
        <p14:creationId xmlns:p14="http://schemas.microsoft.com/office/powerpoint/2010/main" val="2976957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CB9FE37-4B8A-44D1-85B0-277793E1C3F2}"/>
              </a:ext>
            </a:extLst>
          </p:cNvPr>
          <p:cNvPicPr>
            <a:picLocks noChangeAspect="1"/>
          </p:cNvPicPr>
          <p:nvPr/>
        </p:nvPicPr>
        <p:blipFill rotWithShape="1">
          <a:blip r:embed="rId3"/>
          <a:srcRect r="10573"/>
          <a:stretch/>
        </p:blipFill>
        <p:spPr>
          <a:xfrm>
            <a:off x="150495" y="133350"/>
            <a:ext cx="5945505" cy="6591300"/>
          </a:xfrm>
          <a:prstGeom prst="rect">
            <a:avLst/>
          </a:prstGeom>
        </p:spPr>
      </p:pic>
      <p:pic>
        <p:nvPicPr>
          <p:cNvPr id="16" name="图片 15">
            <a:extLst>
              <a:ext uri="{FF2B5EF4-FFF2-40B4-BE49-F238E27FC236}">
                <a16:creationId xmlns:a16="http://schemas.microsoft.com/office/drawing/2014/main" id="{546C8D1B-7A9A-448D-B542-C7696DE94B42}"/>
              </a:ext>
            </a:extLst>
          </p:cNvPr>
          <p:cNvPicPr>
            <a:picLocks noChangeAspect="1"/>
          </p:cNvPicPr>
          <p:nvPr/>
        </p:nvPicPr>
        <p:blipFill rotWithShape="1">
          <a:blip r:embed="rId4"/>
          <a:srcRect r="6873"/>
          <a:stretch/>
        </p:blipFill>
        <p:spPr>
          <a:xfrm>
            <a:off x="6181344" y="180975"/>
            <a:ext cx="5730240" cy="6543675"/>
          </a:xfrm>
          <a:prstGeom prst="rect">
            <a:avLst/>
          </a:prstGeom>
        </p:spPr>
      </p:pic>
    </p:spTree>
    <p:extLst>
      <p:ext uri="{BB962C8B-B14F-4D97-AF65-F5344CB8AC3E}">
        <p14:creationId xmlns:p14="http://schemas.microsoft.com/office/powerpoint/2010/main" val="2500460599"/>
      </p:ext>
    </p:extLst>
  </p:cSld>
  <p:clrMapOvr>
    <a:masterClrMapping/>
  </p:clrMapOvr>
  <mc:AlternateContent xmlns:mc="http://schemas.openxmlformats.org/markup-compatibility/2006" xmlns:p14="http://schemas.microsoft.com/office/powerpoint/2010/main">
    <mc:Choice Requires="p14">
      <p:transition spd="slow" p14:dur="2000" advTm="26938"/>
    </mc:Choice>
    <mc:Fallback xmlns="">
      <p:transition spd="slow" advTm="2693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altLang="zh-CN" dirty="0"/>
              <a:t>Implementation</a:t>
            </a:r>
            <a:endParaRPr lang="en-US" dirty="0"/>
          </a:p>
        </p:txBody>
      </p:sp>
      <p:sp>
        <p:nvSpPr>
          <p:cNvPr id="3" name="Content Placeholder 2"/>
          <p:cNvSpPr>
            <a:spLocks noGrp="1"/>
          </p:cNvSpPr>
          <p:nvPr>
            <p:ph idx="1"/>
          </p:nvPr>
        </p:nvSpPr>
        <p:spPr>
          <a:xfrm>
            <a:off x="609600" y="569891"/>
            <a:ext cx="10972800" cy="4525963"/>
          </a:xfrm>
        </p:spPr>
        <p:txBody>
          <a:bodyPr/>
          <a:lstStyle/>
          <a:p>
            <a:endParaRPr lang="en-US" dirty="0"/>
          </a:p>
          <a:p>
            <a:r>
              <a:rPr lang="en-US" altLang="zh-CN" dirty="0" err="1"/>
              <a:t>T_gap</a:t>
            </a:r>
            <a:r>
              <a:rPr lang="zh-CN" altLang="en-US" dirty="0"/>
              <a:t>：太大容易把随机丢包识别成拥塞</a:t>
            </a:r>
            <a:r>
              <a:rPr lang="en-US" altLang="zh-CN" dirty="0"/>
              <a:t>,</a:t>
            </a:r>
            <a:r>
              <a:rPr lang="zh-CN" altLang="en-US" dirty="0"/>
              <a:t>太小不容易识别轻微拥塞</a:t>
            </a:r>
            <a:endParaRPr lang="en-US" altLang="zh-CN" dirty="0"/>
          </a:p>
          <a:p>
            <a:r>
              <a:rPr lang="en-US" altLang="zh-CN" dirty="0" err="1"/>
              <a:t>N_burst</a:t>
            </a:r>
            <a:r>
              <a:rPr lang="en-US" altLang="zh-CN" dirty="0"/>
              <a:t>: </a:t>
            </a:r>
            <a:r>
              <a:rPr lang="zh-CN" altLang="en-US" dirty="0"/>
              <a:t>太大不容易识别轻微拥塞，太小容易把随机丢包识别成拥塞</a:t>
            </a:r>
            <a:endParaRPr lang="en-US" altLang="zh-CN" dirty="0"/>
          </a:p>
          <a:p>
            <a:r>
              <a:rPr lang="en-US" altLang="zh-CN" dirty="0" err="1">
                <a:sym typeface="Wingdings"/>
              </a:rPr>
              <a:t>n_bb</a:t>
            </a:r>
            <a:r>
              <a:rPr lang="en-US" altLang="zh-CN" dirty="0">
                <a:sym typeface="Wingdings"/>
              </a:rPr>
              <a:t>:</a:t>
            </a:r>
            <a:r>
              <a:rPr lang="zh-CN" altLang="en-US" dirty="0">
                <a:sym typeface="Wingdings"/>
              </a:rPr>
              <a:t> 不能太小，太小容易把拥塞中</a:t>
            </a:r>
            <a:r>
              <a:rPr lang="en-US" altLang="zh-CN" dirty="0">
                <a:sym typeface="Wingdings"/>
              </a:rPr>
              <a:t>IP_ID</a:t>
            </a:r>
            <a:r>
              <a:rPr lang="zh-CN" altLang="en-US" dirty="0">
                <a:sym typeface="Wingdings"/>
              </a:rPr>
              <a:t>连续的情况给识别为</a:t>
            </a:r>
            <a:r>
              <a:rPr lang="en-US" altLang="zh-CN" dirty="0">
                <a:sym typeface="Wingdings"/>
              </a:rPr>
              <a:t>blackhole</a:t>
            </a:r>
            <a:endParaRPr lang="en-US" dirty="0">
              <a:sym typeface="Wingdings"/>
            </a:endParaRPr>
          </a:p>
          <a:p>
            <a:r>
              <a:rPr lang="en-US" dirty="0" err="1"/>
              <a:t>n_burst</a:t>
            </a:r>
            <a:r>
              <a:rPr lang="en-US" dirty="0"/>
              <a:t> &lt; </a:t>
            </a:r>
            <a:r>
              <a:rPr lang="en-US" dirty="0" err="1"/>
              <a:t>n_bb</a:t>
            </a:r>
            <a:endParaRPr lang="en-US" dirty="0"/>
          </a:p>
        </p:txBody>
      </p:sp>
      <p:pic>
        <p:nvPicPr>
          <p:cNvPr id="5" name="图片 4">
            <a:extLst>
              <a:ext uri="{FF2B5EF4-FFF2-40B4-BE49-F238E27FC236}">
                <a16:creationId xmlns:a16="http://schemas.microsoft.com/office/drawing/2014/main" id="{7EAEE1A3-BCBB-44CE-8D10-A3930D30D5C3}"/>
              </a:ext>
            </a:extLst>
          </p:cNvPr>
          <p:cNvPicPr>
            <a:picLocks noChangeAspect="1"/>
          </p:cNvPicPr>
          <p:nvPr/>
        </p:nvPicPr>
        <p:blipFill rotWithShape="1">
          <a:blip r:embed="rId4"/>
          <a:srcRect r="7565" b="39121"/>
          <a:stretch/>
        </p:blipFill>
        <p:spPr>
          <a:xfrm>
            <a:off x="3748996" y="4188680"/>
            <a:ext cx="7409000" cy="1410659"/>
          </a:xfrm>
          <a:prstGeom prst="rect">
            <a:avLst/>
          </a:prstGeom>
        </p:spPr>
      </p:pic>
      <p:sp>
        <p:nvSpPr>
          <p:cNvPr id="6" name="文本框 5">
            <a:extLst>
              <a:ext uri="{FF2B5EF4-FFF2-40B4-BE49-F238E27FC236}">
                <a16:creationId xmlns:a16="http://schemas.microsoft.com/office/drawing/2014/main" id="{1B6C6412-BFC0-4456-90A9-548ED16588DC}"/>
              </a:ext>
            </a:extLst>
          </p:cNvPr>
          <p:cNvSpPr txBox="1"/>
          <p:nvPr/>
        </p:nvSpPr>
        <p:spPr>
          <a:xfrm>
            <a:off x="4308676" y="5599339"/>
            <a:ext cx="6094070" cy="369332"/>
          </a:xfrm>
          <a:prstGeom prst="rect">
            <a:avLst/>
          </a:prstGeom>
          <a:noFill/>
        </p:spPr>
        <p:txBody>
          <a:bodyPr wrap="square">
            <a:spAutoFit/>
          </a:bodyPr>
          <a:lstStyle/>
          <a:p>
            <a:r>
              <a:rPr lang="en-US" altLang="zh-CN" b="1" dirty="0"/>
              <a:t>For 10G link, the transmission time of a 1500B packet is 1.2us. </a:t>
            </a:r>
            <a:endParaRPr lang="zh-CN" altLang="en-US" b="1" dirty="0"/>
          </a:p>
        </p:txBody>
      </p:sp>
    </p:spTree>
    <p:custDataLst>
      <p:tags r:id="rId1"/>
    </p:custDataLst>
    <p:extLst>
      <p:ext uri="{BB962C8B-B14F-4D97-AF65-F5344CB8AC3E}">
        <p14:creationId xmlns:p14="http://schemas.microsoft.com/office/powerpoint/2010/main" val="4140092165"/>
      </p:ext>
    </p:extLst>
  </p:cSld>
  <p:clrMapOvr>
    <a:masterClrMapping/>
  </p:clrMapOvr>
  <mc:AlternateContent xmlns:mc="http://schemas.openxmlformats.org/markup-compatibility/2006" xmlns:p14="http://schemas.microsoft.com/office/powerpoint/2010/main">
    <mc:Choice Requires="p14">
      <p:transition spd="slow" p14:dur="2000" advTm="17131"/>
    </mc:Choice>
    <mc:Fallback xmlns="">
      <p:transition spd="slow" advTm="171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77B4492-F71C-43DD-81DC-4EC64F0456B1}"/>
              </a:ext>
            </a:extLst>
          </p:cNvPr>
          <p:cNvPicPr>
            <a:picLocks noChangeAspect="1"/>
          </p:cNvPicPr>
          <p:nvPr/>
        </p:nvPicPr>
        <p:blipFill rotWithShape="1">
          <a:blip r:embed="rId2"/>
          <a:srcRect l="2011" r="1196" b="6137"/>
          <a:stretch/>
        </p:blipFill>
        <p:spPr>
          <a:xfrm>
            <a:off x="527647" y="0"/>
            <a:ext cx="11136706" cy="2274277"/>
          </a:xfrm>
          <a:prstGeom prst="rect">
            <a:avLst/>
          </a:prstGeom>
        </p:spPr>
      </p:pic>
      <p:sp>
        <p:nvSpPr>
          <p:cNvPr id="8" name="文本框 7">
            <a:extLst>
              <a:ext uri="{FF2B5EF4-FFF2-40B4-BE49-F238E27FC236}">
                <a16:creationId xmlns:a16="http://schemas.microsoft.com/office/drawing/2014/main" id="{39F83085-04B4-4BA1-A8F1-917932338B65}"/>
              </a:ext>
            </a:extLst>
          </p:cNvPr>
          <p:cNvSpPr txBox="1"/>
          <p:nvPr/>
        </p:nvSpPr>
        <p:spPr>
          <a:xfrm>
            <a:off x="446624" y="2274277"/>
            <a:ext cx="11541263" cy="4339650"/>
          </a:xfrm>
          <a:prstGeom prst="rect">
            <a:avLst/>
          </a:prstGeom>
          <a:noFill/>
        </p:spPr>
        <p:txBody>
          <a:bodyPr wrap="square">
            <a:spAutoFit/>
          </a:bodyPr>
          <a:lstStyle/>
          <a:p>
            <a:r>
              <a:rPr lang="en-US" altLang="zh-CN" sz="2400" dirty="0">
                <a:solidFill>
                  <a:schemeClr val="hlink"/>
                </a:solidFill>
              </a:rPr>
              <a:t>End host based solutions</a:t>
            </a:r>
          </a:p>
          <a:p>
            <a:pPr marL="742950" lvl="1" indent="-285750" fontAlgn="base">
              <a:spcBef>
                <a:spcPct val="20000"/>
              </a:spcBef>
              <a:spcAft>
                <a:spcPct val="0"/>
              </a:spcAft>
              <a:buFont typeface="Arial" pitchFamily="-65" charset="0"/>
              <a:buChar char="–"/>
            </a:pPr>
            <a:r>
              <a:rPr lang="zh-CN" altLang="en-US" dirty="0"/>
              <a:t>准确定位丢包位置困难</a:t>
            </a:r>
            <a:r>
              <a:rPr lang="en-US" altLang="zh-CN" dirty="0">
                <a:ea typeface="ヒラギノ角ゴ Pro W3" pitchFamily="-65" charset="-128"/>
              </a:rPr>
              <a:t>. </a:t>
            </a:r>
          </a:p>
          <a:p>
            <a:r>
              <a:rPr lang="en-US" altLang="zh-CN" sz="2400" dirty="0" err="1">
                <a:solidFill>
                  <a:schemeClr val="hlink"/>
                </a:solidFill>
              </a:rPr>
              <a:t>Pingmesh</a:t>
            </a:r>
            <a:endParaRPr lang="en-US" altLang="zh-CN" sz="2400" dirty="0">
              <a:solidFill>
                <a:schemeClr val="hlink"/>
              </a:solidFill>
            </a:endParaRPr>
          </a:p>
          <a:p>
            <a:pPr marL="742950" lvl="1" indent="-285750" fontAlgn="base">
              <a:spcBef>
                <a:spcPct val="20000"/>
              </a:spcBef>
              <a:spcAft>
                <a:spcPct val="0"/>
              </a:spcAft>
              <a:buFont typeface="Arial" pitchFamily="-65" charset="0"/>
              <a:buChar char="–"/>
            </a:pPr>
            <a:r>
              <a:rPr lang="zh-CN" altLang="en-US" dirty="0"/>
              <a:t>可以推断丢包位置，但是不能与应用关联，不能区分丢包原因，并且</a:t>
            </a:r>
            <a:r>
              <a:rPr lang="en-US" altLang="zh-CN" dirty="0"/>
              <a:t>probe</a:t>
            </a:r>
            <a:r>
              <a:rPr lang="zh-CN" altLang="en-US" dirty="0"/>
              <a:t>的频率太低</a:t>
            </a:r>
            <a:r>
              <a:rPr lang="en-US" altLang="zh-CN" dirty="0"/>
              <a:t>. (007</a:t>
            </a:r>
            <a:r>
              <a:rPr lang="zh-CN" altLang="en-US" dirty="0"/>
              <a:t>发表于这片文章之后，已经能够定位</a:t>
            </a:r>
            <a:r>
              <a:rPr lang="en-US" altLang="zh-CN" dirty="0"/>
              <a:t>link</a:t>
            </a:r>
            <a:r>
              <a:rPr lang="zh-CN" altLang="en-US" dirty="0"/>
              <a:t>，与应用关联，但是不能区分丢包原因</a:t>
            </a:r>
            <a:r>
              <a:rPr lang="en-US" altLang="zh-CN" dirty="0"/>
              <a:t>)</a:t>
            </a:r>
          </a:p>
          <a:p>
            <a:endParaRPr lang="en-US" altLang="zh-CN" dirty="0"/>
          </a:p>
          <a:p>
            <a:r>
              <a:rPr lang="en-US" altLang="zh-CN" sz="2400" dirty="0">
                <a:solidFill>
                  <a:schemeClr val="hlink"/>
                </a:solidFill>
              </a:rPr>
              <a:t>Mirroring</a:t>
            </a:r>
          </a:p>
          <a:p>
            <a:pPr marL="742950" lvl="1" indent="-285750" fontAlgn="base">
              <a:spcBef>
                <a:spcPct val="20000"/>
              </a:spcBef>
              <a:spcAft>
                <a:spcPct val="0"/>
              </a:spcAft>
              <a:buFont typeface="Arial" pitchFamily="-65" charset="0"/>
              <a:buChar char="–"/>
            </a:pPr>
            <a:r>
              <a:rPr lang="en-US" altLang="zh-CN" dirty="0" err="1"/>
              <a:t>EverFlow</a:t>
            </a:r>
            <a:r>
              <a:rPr lang="zh-CN" altLang="en-US" dirty="0"/>
              <a:t>：漏掉丢包类型和数量、开销大</a:t>
            </a:r>
            <a:endParaRPr lang="en-US" altLang="zh-CN" dirty="0"/>
          </a:p>
          <a:p>
            <a:endParaRPr lang="en-US" altLang="zh-CN" dirty="0"/>
          </a:p>
          <a:p>
            <a:r>
              <a:rPr lang="en-US" altLang="zh-CN" sz="2400" dirty="0">
                <a:solidFill>
                  <a:schemeClr val="hlink"/>
                </a:solidFill>
              </a:rPr>
              <a:t>Counters at switches: </a:t>
            </a:r>
          </a:p>
          <a:p>
            <a:pPr marL="742950" lvl="1" indent="-285750" fontAlgn="base">
              <a:spcBef>
                <a:spcPct val="20000"/>
              </a:spcBef>
              <a:spcAft>
                <a:spcPct val="0"/>
              </a:spcAft>
              <a:buFont typeface="Arial" pitchFamily="-65" charset="0"/>
              <a:buChar char="–"/>
            </a:pPr>
            <a:r>
              <a:rPr lang="en-US" altLang="zh-CN" dirty="0"/>
              <a:t>SNMP </a:t>
            </a:r>
            <a:r>
              <a:rPr lang="zh-CN" altLang="en-US" dirty="0"/>
              <a:t>因为丢包原因多种并且不确定，很难提前配置好对应的</a:t>
            </a:r>
            <a:r>
              <a:rPr lang="en-US" altLang="zh-CN" dirty="0"/>
              <a:t>counter. </a:t>
            </a:r>
          </a:p>
          <a:p>
            <a:pPr marL="742950" lvl="1" indent="-285750" fontAlgn="base">
              <a:spcBef>
                <a:spcPct val="20000"/>
              </a:spcBef>
              <a:spcAft>
                <a:spcPct val="0"/>
              </a:spcAft>
              <a:buFont typeface="Arial" pitchFamily="-65" charset="0"/>
              <a:buChar char="–"/>
            </a:pPr>
            <a:r>
              <a:rPr lang="en-US" altLang="zh-CN" dirty="0" err="1"/>
              <a:t>FlowRadar</a:t>
            </a:r>
            <a:r>
              <a:rPr lang="zh-CN" altLang="en-US" dirty="0"/>
              <a:t>（</a:t>
            </a:r>
            <a:r>
              <a:rPr lang="en-US" altLang="zh-CN" dirty="0"/>
              <a:t>NSDI 2016</a:t>
            </a:r>
            <a:r>
              <a:rPr lang="zh-CN" altLang="en-US" dirty="0"/>
              <a:t>）使用</a:t>
            </a:r>
            <a:r>
              <a:rPr lang="en-US" altLang="zh-CN" dirty="0"/>
              <a:t>per-flow</a:t>
            </a:r>
            <a:r>
              <a:rPr lang="zh-CN" altLang="en-US" dirty="0"/>
              <a:t>的</a:t>
            </a:r>
            <a:r>
              <a:rPr lang="en-US" altLang="zh-CN" dirty="0"/>
              <a:t>counter</a:t>
            </a:r>
            <a:r>
              <a:rPr lang="zh-CN" altLang="en-US" dirty="0"/>
              <a:t>，但是需要多交换机的</a:t>
            </a:r>
            <a:r>
              <a:rPr lang="en-US" altLang="zh-CN" dirty="0"/>
              <a:t>counter</a:t>
            </a:r>
            <a:r>
              <a:rPr lang="zh-CN" altLang="en-US" dirty="0"/>
              <a:t>对比同步才能知道丢包，并且存储消耗与</a:t>
            </a:r>
            <a:r>
              <a:rPr lang="en-US" altLang="zh-CN" dirty="0"/>
              <a:t>monitor</a:t>
            </a:r>
            <a:r>
              <a:rPr lang="zh-CN" altLang="en-US" dirty="0"/>
              <a:t>的流数目成正比</a:t>
            </a:r>
            <a:r>
              <a:rPr lang="en-US" altLang="zh-CN" dirty="0"/>
              <a:t>.</a:t>
            </a:r>
            <a:endParaRPr lang="zh-CN" altLang="en-US" dirty="0"/>
          </a:p>
        </p:txBody>
      </p:sp>
    </p:spTree>
    <p:extLst>
      <p:ext uri="{BB962C8B-B14F-4D97-AF65-F5344CB8AC3E}">
        <p14:creationId xmlns:p14="http://schemas.microsoft.com/office/powerpoint/2010/main" val="3786787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018"/>
            <a:ext cx="10972800" cy="1143000"/>
          </a:xfrm>
        </p:spPr>
        <p:txBody>
          <a:bodyPr/>
          <a:lstStyle/>
          <a:p>
            <a:r>
              <a:rPr lang="en-US" altLang="zh-CN" dirty="0"/>
              <a:t>P4 Implementation</a:t>
            </a:r>
            <a:endParaRPr lang="en-US" dirty="0"/>
          </a:p>
        </p:txBody>
      </p:sp>
      <p:sp>
        <p:nvSpPr>
          <p:cNvPr id="3" name="Content Placeholder 2"/>
          <p:cNvSpPr>
            <a:spLocks noGrp="1"/>
          </p:cNvSpPr>
          <p:nvPr>
            <p:ph idx="1"/>
          </p:nvPr>
        </p:nvSpPr>
        <p:spPr>
          <a:xfrm>
            <a:off x="609600" y="891154"/>
            <a:ext cx="11146971" cy="5625393"/>
          </a:xfrm>
        </p:spPr>
        <p:txBody>
          <a:bodyPr/>
          <a:lstStyle/>
          <a:p>
            <a:r>
              <a:rPr lang="en-US" sz="2400" dirty="0"/>
              <a:t>Storing traffic digests.</a:t>
            </a:r>
          </a:p>
          <a:p>
            <a:pPr lvl="1"/>
            <a:r>
              <a:rPr lang="en-US" sz="2400" dirty="0"/>
              <a:t>The </a:t>
            </a:r>
            <a:r>
              <a:rPr lang="en-US" sz="2400" dirty="0" err="1"/>
              <a:t>i-th</a:t>
            </a:r>
            <a:r>
              <a:rPr lang="en-US" sz="2400" dirty="0"/>
              <a:t> cell in the b-</a:t>
            </a:r>
            <a:r>
              <a:rPr lang="en-US" sz="2400" dirty="0" err="1"/>
              <a:t>th</a:t>
            </a:r>
            <a:r>
              <a:rPr lang="en-US" sz="2400" dirty="0"/>
              <a:t> batch of the p-</a:t>
            </a:r>
            <a:r>
              <a:rPr lang="en-US" sz="2400" dirty="0" err="1"/>
              <a:t>th</a:t>
            </a:r>
            <a:r>
              <a:rPr lang="en-US" sz="2400" dirty="0"/>
              <a:t> port is indexed by </a:t>
            </a:r>
            <a:r>
              <a:rPr lang="en-US" sz="2400" dirty="0" err="1"/>
              <a:t>i</a:t>
            </a:r>
            <a:r>
              <a:rPr lang="en-US" sz="2400" dirty="0"/>
              <a:t> + (b · </a:t>
            </a:r>
            <a:r>
              <a:rPr lang="en-US" sz="2400" dirty="0" err="1"/>
              <a:t>nport</a:t>
            </a:r>
            <a:r>
              <a:rPr lang="en-US" sz="2400" dirty="0"/>
              <a:t> + p) · </a:t>
            </a:r>
            <a:r>
              <a:rPr lang="en-US" sz="2400" dirty="0" err="1"/>
              <a:t>ncell</a:t>
            </a:r>
            <a:r>
              <a:rPr lang="en-US" sz="2400" dirty="0"/>
              <a:t>.</a:t>
            </a:r>
          </a:p>
          <a:p>
            <a:r>
              <a:rPr lang="en-US" sz="2400" dirty="0"/>
              <a:t>Updating digests.</a:t>
            </a:r>
          </a:p>
          <a:p>
            <a:pPr lvl="1"/>
            <a:r>
              <a:rPr lang="en-US" altLang="zh-CN" sz="2400" dirty="0"/>
              <a:t>The DM uses TTL+1 instead of TTL to cancel out the decrement between hops.</a:t>
            </a:r>
          </a:p>
          <a:p>
            <a:pPr marL="342900" lvl="1" indent="-342900">
              <a:buFont typeface="Arial" pitchFamily="-65" charset="0"/>
              <a:buChar char="•"/>
            </a:pPr>
            <a:r>
              <a:rPr lang="en-US" altLang="zh-CN" sz="2400" dirty="0">
                <a:solidFill>
                  <a:schemeClr val="hlink"/>
                </a:solidFill>
                <a:ea typeface="+mn-ea"/>
              </a:rPr>
              <a:t>Getting timestamps.</a:t>
            </a:r>
          </a:p>
          <a:p>
            <a:pPr lvl="1"/>
            <a:r>
              <a:rPr lang="en-US" altLang="zh-CN" sz="2400" dirty="0"/>
              <a:t>the closest to our need is the timestamp when the switch starts processing the packet (</a:t>
            </a:r>
            <a:r>
              <a:rPr lang="en-US" altLang="zh-CN" sz="2400" dirty="0" err="1"/>
              <a:t>ingress_global_timestamp</a:t>
            </a:r>
            <a:r>
              <a:rPr lang="en-US" altLang="zh-CN" sz="2400" dirty="0"/>
              <a:t>).</a:t>
            </a:r>
          </a:p>
          <a:p>
            <a:r>
              <a:rPr lang="en-US" sz="2400" dirty="0">
                <a:sym typeface="Wingdings"/>
              </a:rPr>
              <a:t>Pre-filtering.</a:t>
            </a:r>
          </a:p>
          <a:p>
            <a:pPr lvl="1"/>
            <a:r>
              <a:rPr lang="en-US" altLang="zh-CN" sz="2400" dirty="0"/>
              <a:t>pre-filter the table-dropped packets by inserting them into only the DM (not the UM). (drop mark)</a:t>
            </a:r>
            <a:endParaRPr lang="en-US" sz="2400" dirty="0">
              <a:sym typeface="Wingdings"/>
            </a:endParaRPr>
          </a:p>
          <a:p>
            <a:r>
              <a:rPr lang="en-US" sz="2400" dirty="0"/>
              <a:t>Header modification</a:t>
            </a:r>
          </a:p>
          <a:p>
            <a:pPr lvl="1"/>
            <a:r>
              <a:rPr lang="en-US" sz="2400" dirty="0"/>
              <a:t>We either store these data in unused header fields (e.g. VLAN, DSCP) or add a header</a:t>
            </a:r>
          </a:p>
        </p:txBody>
      </p:sp>
    </p:spTree>
    <p:custDataLst>
      <p:tags r:id="rId1"/>
    </p:custDataLst>
    <p:extLst>
      <p:ext uri="{BB962C8B-B14F-4D97-AF65-F5344CB8AC3E}">
        <p14:creationId xmlns:p14="http://schemas.microsoft.com/office/powerpoint/2010/main" val="1059643669"/>
      </p:ext>
    </p:extLst>
  </p:cSld>
  <p:clrMapOvr>
    <a:masterClrMapping/>
  </p:clrMapOvr>
  <mc:AlternateContent xmlns:mc="http://schemas.openxmlformats.org/markup-compatibility/2006" xmlns:p14="http://schemas.microsoft.com/office/powerpoint/2010/main">
    <mc:Choice Requires="p14">
      <p:transition spd="slow" p14:dur="2000" advTm="17131"/>
    </mc:Choice>
    <mc:Fallback xmlns="">
      <p:transition spd="slow" advTm="17131"/>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5B44CB8-8390-4358-9913-5F08777E15D0}"/>
              </a:ext>
            </a:extLst>
          </p:cNvPr>
          <p:cNvSpPr/>
          <p:nvPr/>
        </p:nvSpPr>
        <p:spPr>
          <a:xfrm>
            <a:off x="1978090" y="3424336"/>
            <a:ext cx="905070" cy="251926"/>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68C5B24-3FBE-4C58-906B-FB50B2075327}"/>
              </a:ext>
            </a:extLst>
          </p:cNvPr>
          <p:cNvSpPr/>
          <p:nvPr/>
        </p:nvSpPr>
        <p:spPr>
          <a:xfrm>
            <a:off x="2883160" y="3424336"/>
            <a:ext cx="905070" cy="251926"/>
          </a:xfrm>
          <a:prstGeom prst="rect">
            <a:avLst/>
          </a:prstGeom>
          <a:solidFill>
            <a:srgbClr val="92D05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58687BA-6652-4B04-97B9-1671848CCCE0}"/>
              </a:ext>
            </a:extLst>
          </p:cNvPr>
          <p:cNvSpPr/>
          <p:nvPr/>
        </p:nvSpPr>
        <p:spPr>
          <a:xfrm>
            <a:off x="3788230" y="3424336"/>
            <a:ext cx="905070" cy="251926"/>
          </a:xfrm>
          <a:prstGeom prst="rect">
            <a:avLst/>
          </a:prstGeom>
          <a:solidFill>
            <a:srgbClr val="FF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B2D7C24-CB7E-4C05-A668-7E8CD6E6CACB}"/>
              </a:ext>
            </a:extLst>
          </p:cNvPr>
          <p:cNvSpPr/>
          <p:nvPr/>
        </p:nvSpPr>
        <p:spPr>
          <a:xfrm>
            <a:off x="4711963" y="3424337"/>
            <a:ext cx="905070" cy="251926"/>
          </a:xfrm>
          <a:prstGeom prst="rect">
            <a:avLst/>
          </a:prstGeom>
          <a:solidFill>
            <a:srgbClr val="0432FF"/>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F3FBE1B-F581-4238-AF1A-C69925708DEA}"/>
              </a:ext>
            </a:extLst>
          </p:cNvPr>
          <p:cNvSpPr/>
          <p:nvPr/>
        </p:nvSpPr>
        <p:spPr>
          <a:xfrm>
            <a:off x="5635696" y="3424335"/>
            <a:ext cx="905070" cy="251926"/>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8C16005-0793-4D9C-B18D-4AD4654B5D02}"/>
              </a:ext>
            </a:extLst>
          </p:cNvPr>
          <p:cNvSpPr/>
          <p:nvPr/>
        </p:nvSpPr>
        <p:spPr>
          <a:xfrm>
            <a:off x="6540766" y="3424335"/>
            <a:ext cx="905070" cy="251926"/>
          </a:xfrm>
          <a:prstGeom prst="rect">
            <a:avLst/>
          </a:prstGeom>
          <a:solidFill>
            <a:srgbClr val="92D05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056F1D0-D54D-43D1-936D-65B0EF9E433D}"/>
              </a:ext>
            </a:extLst>
          </p:cNvPr>
          <p:cNvSpPr/>
          <p:nvPr/>
        </p:nvSpPr>
        <p:spPr>
          <a:xfrm>
            <a:off x="7445836" y="3424335"/>
            <a:ext cx="905070" cy="251926"/>
          </a:xfrm>
          <a:prstGeom prst="rect">
            <a:avLst/>
          </a:prstGeom>
          <a:solidFill>
            <a:srgbClr val="FF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510052-884D-4342-99E8-2AE30A2E93AA}"/>
              </a:ext>
            </a:extLst>
          </p:cNvPr>
          <p:cNvSpPr/>
          <p:nvPr/>
        </p:nvSpPr>
        <p:spPr>
          <a:xfrm>
            <a:off x="8332459" y="3424335"/>
            <a:ext cx="905070" cy="251926"/>
          </a:xfrm>
          <a:prstGeom prst="rect">
            <a:avLst/>
          </a:prstGeom>
          <a:solidFill>
            <a:srgbClr val="0432FF"/>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右大括号 15">
            <a:extLst>
              <a:ext uri="{FF2B5EF4-FFF2-40B4-BE49-F238E27FC236}">
                <a16:creationId xmlns:a16="http://schemas.microsoft.com/office/drawing/2014/main" id="{AE114E47-2E0A-4A04-87E3-19D20C89E1C0}"/>
              </a:ext>
            </a:extLst>
          </p:cNvPr>
          <p:cNvSpPr/>
          <p:nvPr/>
        </p:nvSpPr>
        <p:spPr>
          <a:xfrm rot="5400000">
            <a:off x="3540968" y="2113383"/>
            <a:ext cx="513186" cy="36389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大括号 16">
            <a:extLst>
              <a:ext uri="{FF2B5EF4-FFF2-40B4-BE49-F238E27FC236}">
                <a16:creationId xmlns:a16="http://schemas.microsoft.com/office/drawing/2014/main" id="{73237866-BFF4-4EDE-9698-2044F3F2920A}"/>
              </a:ext>
            </a:extLst>
          </p:cNvPr>
          <p:cNvSpPr/>
          <p:nvPr/>
        </p:nvSpPr>
        <p:spPr>
          <a:xfrm rot="5400000">
            <a:off x="7198575" y="2143579"/>
            <a:ext cx="513186" cy="36389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D553CAF-B571-4976-B3F6-733BA0AFF007}"/>
              </a:ext>
            </a:extLst>
          </p:cNvPr>
          <p:cNvSpPr txBox="1"/>
          <p:nvPr/>
        </p:nvSpPr>
        <p:spPr>
          <a:xfrm>
            <a:off x="3335695" y="4275112"/>
            <a:ext cx="863081" cy="369332"/>
          </a:xfrm>
          <a:prstGeom prst="rect">
            <a:avLst/>
          </a:prstGeom>
          <a:noFill/>
        </p:spPr>
        <p:txBody>
          <a:bodyPr wrap="square">
            <a:spAutoFit/>
          </a:bodyPr>
          <a:lstStyle/>
          <a:p>
            <a:r>
              <a:rPr lang="en-US" altLang="zh-CN" dirty="0"/>
              <a:t>batch0</a:t>
            </a:r>
          </a:p>
        </p:txBody>
      </p:sp>
      <p:sp>
        <p:nvSpPr>
          <p:cNvPr id="20" name="文本框 19">
            <a:extLst>
              <a:ext uri="{FF2B5EF4-FFF2-40B4-BE49-F238E27FC236}">
                <a16:creationId xmlns:a16="http://schemas.microsoft.com/office/drawing/2014/main" id="{02327117-F079-413E-9AA9-FF7E73545244}"/>
              </a:ext>
            </a:extLst>
          </p:cNvPr>
          <p:cNvSpPr txBox="1"/>
          <p:nvPr/>
        </p:nvSpPr>
        <p:spPr>
          <a:xfrm>
            <a:off x="7014295" y="4275112"/>
            <a:ext cx="863081" cy="369332"/>
          </a:xfrm>
          <a:prstGeom prst="rect">
            <a:avLst/>
          </a:prstGeom>
          <a:noFill/>
        </p:spPr>
        <p:txBody>
          <a:bodyPr wrap="square">
            <a:spAutoFit/>
          </a:bodyPr>
          <a:lstStyle/>
          <a:p>
            <a:r>
              <a:rPr lang="en-US" altLang="zh-CN" dirty="0"/>
              <a:t>batch1</a:t>
            </a:r>
          </a:p>
        </p:txBody>
      </p:sp>
      <p:sp>
        <p:nvSpPr>
          <p:cNvPr id="21" name="右大括号 20">
            <a:extLst>
              <a:ext uri="{FF2B5EF4-FFF2-40B4-BE49-F238E27FC236}">
                <a16:creationId xmlns:a16="http://schemas.microsoft.com/office/drawing/2014/main" id="{6D7C68A4-06ED-422C-B3DF-4892541D88DD}"/>
              </a:ext>
            </a:extLst>
          </p:cNvPr>
          <p:cNvSpPr/>
          <p:nvPr/>
        </p:nvSpPr>
        <p:spPr>
          <a:xfrm rot="16200000">
            <a:off x="2169369" y="2715205"/>
            <a:ext cx="522517" cy="90507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5DD95E2-8BCA-465E-BF42-9D0BE326AB9B}"/>
              </a:ext>
            </a:extLst>
          </p:cNvPr>
          <p:cNvSpPr txBox="1"/>
          <p:nvPr/>
        </p:nvSpPr>
        <p:spPr>
          <a:xfrm>
            <a:off x="1801413" y="4456984"/>
            <a:ext cx="905069" cy="369332"/>
          </a:xfrm>
          <a:prstGeom prst="rect">
            <a:avLst/>
          </a:prstGeom>
          <a:noFill/>
        </p:spPr>
        <p:txBody>
          <a:bodyPr wrap="square">
            <a:spAutoFit/>
          </a:bodyPr>
          <a:lstStyle/>
          <a:p>
            <a:r>
              <a:rPr lang="en-US" altLang="zh-CN" dirty="0"/>
              <a:t>cell</a:t>
            </a:r>
          </a:p>
        </p:txBody>
      </p:sp>
      <p:sp>
        <p:nvSpPr>
          <p:cNvPr id="24" name="文本框 23">
            <a:extLst>
              <a:ext uri="{FF2B5EF4-FFF2-40B4-BE49-F238E27FC236}">
                <a16:creationId xmlns:a16="http://schemas.microsoft.com/office/drawing/2014/main" id="{DA0DC368-99B5-41D5-8A14-816D516AE543}"/>
              </a:ext>
            </a:extLst>
          </p:cNvPr>
          <p:cNvSpPr txBox="1"/>
          <p:nvPr/>
        </p:nvSpPr>
        <p:spPr>
          <a:xfrm>
            <a:off x="160956" y="4939211"/>
            <a:ext cx="12031044" cy="646331"/>
          </a:xfrm>
          <a:prstGeom prst="rect">
            <a:avLst/>
          </a:prstGeom>
          <a:noFill/>
        </p:spPr>
        <p:txBody>
          <a:bodyPr wrap="square">
            <a:spAutoFit/>
          </a:bodyPr>
          <a:lstStyle/>
          <a:p>
            <a:r>
              <a:rPr lang="en-US" altLang="zh-CN" dirty="0">
                <a:effectLst/>
                <a:latin typeface="Consolas" panose="020B0609020204030204" pitchFamily="49" charset="0"/>
              </a:rPr>
              <a:t>BASE = 0 + LOSSRADAR_SIZE * </a:t>
            </a:r>
            <a:r>
              <a:rPr lang="en-US" altLang="zh-CN" dirty="0" err="1">
                <a:effectLst/>
                <a:latin typeface="Consolas" panose="020B0609020204030204" pitchFamily="49" charset="0"/>
              </a:rPr>
              <a:t>standard_metadata.egress_spec</a:t>
            </a:r>
            <a:r>
              <a:rPr lang="en-US" altLang="zh-CN" dirty="0">
                <a:effectLst/>
                <a:latin typeface="Consolas" panose="020B0609020204030204" pitchFamily="49" charset="0"/>
              </a:rPr>
              <a:t> + BATCH_SIZE * </a:t>
            </a:r>
            <a:r>
              <a:rPr lang="en-US" altLang="zh-CN" dirty="0" err="1">
                <a:effectLst/>
                <a:latin typeface="Consolas" panose="020B0609020204030204" pitchFamily="49" charset="0"/>
              </a:rPr>
              <a:t>lr_tmp.this_batch</a:t>
            </a:r>
            <a:r>
              <a:rPr lang="en-US" altLang="zh-CN" dirty="0">
                <a:effectLst/>
                <a:latin typeface="Consolas" panose="020B0609020204030204" pitchFamily="49" charset="0"/>
              </a:rPr>
              <a:t> </a:t>
            </a:r>
          </a:p>
          <a:p>
            <a:r>
              <a:rPr lang="en-US" altLang="zh-CN" dirty="0">
                <a:effectLst/>
                <a:latin typeface="Consolas" panose="020B0609020204030204" pitchFamily="49" charset="0"/>
              </a:rPr>
              <a:t>[BASE,BASE+LOSSRADAR_SUB_SIZE]</a:t>
            </a:r>
            <a:r>
              <a:rPr lang="zh-CN" altLang="en-US" dirty="0">
                <a:effectLst/>
                <a:latin typeface="Consolas" panose="020B0609020204030204" pitchFamily="49" charset="0"/>
              </a:rPr>
              <a:t>生成哈希</a:t>
            </a:r>
            <a:endParaRPr lang="en-US" altLang="zh-CN" dirty="0">
              <a:effectLst/>
              <a:latin typeface="Consolas" panose="020B0609020204030204" pitchFamily="49" charset="0"/>
            </a:endParaRPr>
          </a:p>
        </p:txBody>
      </p:sp>
      <p:sp>
        <p:nvSpPr>
          <p:cNvPr id="26" name="文本框 25">
            <a:extLst>
              <a:ext uri="{FF2B5EF4-FFF2-40B4-BE49-F238E27FC236}">
                <a16:creationId xmlns:a16="http://schemas.microsoft.com/office/drawing/2014/main" id="{021DC3E1-1868-4EC5-91FC-8E4E48513982}"/>
              </a:ext>
            </a:extLst>
          </p:cNvPr>
          <p:cNvSpPr txBox="1"/>
          <p:nvPr/>
        </p:nvSpPr>
        <p:spPr>
          <a:xfrm>
            <a:off x="1567552" y="1585730"/>
            <a:ext cx="9022693" cy="369332"/>
          </a:xfrm>
          <a:prstGeom prst="rect">
            <a:avLst/>
          </a:prstGeom>
          <a:noFill/>
        </p:spPr>
        <p:txBody>
          <a:bodyPr wrap="square">
            <a:spAutoFit/>
          </a:bodyPr>
          <a:lstStyle/>
          <a:p>
            <a:r>
              <a:rPr lang="en-US" altLang="zh-CN" dirty="0">
                <a:latin typeface="Consolas" panose="020B0609020204030204" pitchFamily="49" charset="0"/>
              </a:rPr>
              <a:t>Batch = </a:t>
            </a:r>
            <a:r>
              <a:rPr lang="sv-SE" altLang="zh-CN" dirty="0">
                <a:latin typeface="Consolas" panose="020B0609020204030204" pitchFamily="49" charset="0"/>
              </a:rPr>
              <a:t>lossradar_metadata.ingress_timestamp/LOSSRADAR_TIMESTAMP_MAX%2</a:t>
            </a:r>
          </a:p>
        </p:txBody>
      </p:sp>
      <p:sp>
        <p:nvSpPr>
          <p:cNvPr id="28" name="文本框 27">
            <a:extLst>
              <a:ext uri="{FF2B5EF4-FFF2-40B4-BE49-F238E27FC236}">
                <a16:creationId xmlns:a16="http://schemas.microsoft.com/office/drawing/2014/main" id="{9015ED60-7FBD-48A9-92A8-2602BAB9C264}"/>
              </a:ext>
            </a:extLst>
          </p:cNvPr>
          <p:cNvSpPr txBox="1"/>
          <p:nvPr/>
        </p:nvSpPr>
        <p:spPr>
          <a:xfrm>
            <a:off x="1572218" y="1127887"/>
            <a:ext cx="9713168" cy="369332"/>
          </a:xfrm>
          <a:prstGeom prst="rect">
            <a:avLst/>
          </a:prstGeom>
          <a:noFill/>
        </p:spPr>
        <p:txBody>
          <a:bodyPr wrap="square">
            <a:spAutoFit/>
          </a:bodyPr>
          <a:lstStyle/>
          <a:p>
            <a:r>
              <a:rPr lang="sv-SE" altLang="zh-CN" dirty="0">
                <a:latin typeface="Consolas" panose="020B0609020204030204" pitchFamily="49" charset="0"/>
              </a:rPr>
              <a:t>Time = lossradar_metadata.ingress_timestamp%LOSSRADAR_TIMESTAMP_MAX</a:t>
            </a:r>
          </a:p>
        </p:txBody>
      </p:sp>
      <p:sp>
        <p:nvSpPr>
          <p:cNvPr id="29" name="矩形 28">
            <a:extLst>
              <a:ext uri="{FF2B5EF4-FFF2-40B4-BE49-F238E27FC236}">
                <a16:creationId xmlns:a16="http://schemas.microsoft.com/office/drawing/2014/main" id="{01EA200E-0841-49C6-9634-75B5B9213FF0}"/>
              </a:ext>
            </a:extLst>
          </p:cNvPr>
          <p:cNvSpPr/>
          <p:nvPr/>
        </p:nvSpPr>
        <p:spPr>
          <a:xfrm>
            <a:off x="1996537" y="3436634"/>
            <a:ext cx="239767" cy="153963"/>
          </a:xfrm>
          <a:prstGeom prst="rect">
            <a:avLst/>
          </a:prstGeom>
          <a:solidFill>
            <a:schemeClr val="bg1">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0AF9DED-696C-463A-B9C1-785D717C9883}"/>
              </a:ext>
            </a:extLst>
          </p:cNvPr>
          <p:cNvSpPr/>
          <p:nvPr/>
        </p:nvSpPr>
        <p:spPr>
          <a:xfrm>
            <a:off x="2290039" y="3430007"/>
            <a:ext cx="239767" cy="153963"/>
          </a:xfrm>
          <a:prstGeom prst="rect">
            <a:avLst/>
          </a:prstGeom>
          <a:solidFill>
            <a:schemeClr val="bg1">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C229E78-2E90-4CE9-99B3-2BE5A20AD36C}"/>
              </a:ext>
            </a:extLst>
          </p:cNvPr>
          <p:cNvSpPr/>
          <p:nvPr/>
        </p:nvSpPr>
        <p:spPr>
          <a:xfrm>
            <a:off x="2586599" y="3442273"/>
            <a:ext cx="239767" cy="153963"/>
          </a:xfrm>
          <a:prstGeom prst="rect">
            <a:avLst/>
          </a:prstGeom>
          <a:solidFill>
            <a:schemeClr val="bg1">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右大括号 31">
            <a:extLst>
              <a:ext uri="{FF2B5EF4-FFF2-40B4-BE49-F238E27FC236}">
                <a16:creationId xmlns:a16="http://schemas.microsoft.com/office/drawing/2014/main" id="{05589F6C-03A4-401B-9DED-F5F38FAF7D49}"/>
              </a:ext>
            </a:extLst>
          </p:cNvPr>
          <p:cNvSpPr/>
          <p:nvPr/>
        </p:nvSpPr>
        <p:spPr>
          <a:xfrm rot="5400000">
            <a:off x="1668333" y="3954896"/>
            <a:ext cx="896169" cy="22313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D9F49E27-8AF7-48EB-87AC-BE67036A4CEA}"/>
              </a:ext>
            </a:extLst>
          </p:cNvPr>
          <p:cNvSpPr txBox="1"/>
          <p:nvPr/>
        </p:nvSpPr>
        <p:spPr>
          <a:xfrm>
            <a:off x="2261118" y="2667009"/>
            <a:ext cx="905069" cy="369332"/>
          </a:xfrm>
          <a:prstGeom prst="rect">
            <a:avLst/>
          </a:prstGeom>
          <a:noFill/>
        </p:spPr>
        <p:txBody>
          <a:bodyPr wrap="square">
            <a:spAutoFit/>
          </a:bodyPr>
          <a:lstStyle/>
          <a:p>
            <a:r>
              <a:rPr lang="en-US" altLang="zh-CN" dirty="0"/>
              <a:t>port0</a:t>
            </a:r>
          </a:p>
        </p:txBody>
      </p:sp>
    </p:spTree>
    <p:extLst>
      <p:ext uri="{BB962C8B-B14F-4D97-AF65-F5344CB8AC3E}">
        <p14:creationId xmlns:p14="http://schemas.microsoft.com/office/powerpoint/2010/main" val="3488927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LossRadar</a:t>
            </a:r>
            <a:r>
              <a:rPr lang="zh-CN" altLang="en-US" dirty="0"/>
              <a:t> </a:t>
            </a:r>
            <a:r>
              <a:rPr lang="en-US" altLang="zh-CN" dirty="0"/>
              <a:t>e</a:t>
            </a:r>
            <a:r>
              <a:rPr lang="en-US" dirty="0"/>
              <a:t>valuation</a:t>
            </a:r>
          </a:p>
        </p:txBody>
      </p:sp>
      <p:sp>
        <p:nvSpPr>
          <p:cNvPr id="3" name="Content Placeholder 2"/>
          <p:cNvSpPr>
            <a:spLocks noGrp="1"/>
          </p:cNvSpPr>
          <p:nvPr>
            <p:ph idx="1"/>
          </p:nvPr>
        </p:nvSpPr>
        <p:spPr>
          <a:xfrm>
            <a:off x="609600" y="1166018"/>
            <a:ext cx="11069782" cy="5417344"/>
          </a:xfrm>
        </p:spPr>
        <p:txBody>
          <a:bodyPr/>
          <a:lstStyle/>
          <a:p>
            <a:r>
              <a:rPr lang="en-US" dirty="0"/>
              <a:t>Simulation of k=8 </a:t>
            </a:r>
            <a:r>
              <a:rPr lang="en-US" dirty="0" err="1"/>
              <a:t>FatTree</a:t>
            </a:r>
            <a:r>
              <a:rPr lang="en-US" dirty="0"/>
              <a:t> </a:t>
            </a:r>
            <a:r>
              <a:rPr lang="en-US" altLang="zh-CN" dirty="0"/>
              <a:t>in</a:t>
            </a:r>
            <a:r>
              <a:rPr lang="zh-CN" altLang="en-US" dirty="0"/>
              <a:t> </a:t>
            </a:r>
            <a:r>
              <a:rPr lang="en-US" altLang="zh-CN" dirty="0"/>
              <a:t>ns3</a:t>
            </a:r>
            <a:endParaRPr lang="en-US" dirty="0"/>
          </a:p>
          <a:p>
            <a:pPr lvl="1"/>
            <a:r>
              <a:rPr lang="en-US" dirty="0"/>
              <a:t>80 switches, 128 host</a:t>
            </a:r>
            <a:r>
              <a:rPr lang="en-US" altLang="zh-CN" dirty="0"/>
              <a:t>s,</a:t>
            </a:r>
            <a:r>
              <a:rPr lang="zh-CN" altLang="en-US" dirty="0"/>
              <a:t> </a:t>
            </a:r>
            <a:r>
              <a:rPr lang="en-US" altLang="zh-CN" dirty="0"/>
              <a:t>10G</a:t>
            </a:r>
            <a:r>
              <a:rPr lang="zh-CN" altLang="en-US" dirty="0"/>
              <a:t> </a:t>
            </a:r>
            <a:r>
              <a:rPr lang="en-US" altLang="zh-CN" dirty="0"/>
              <a:t>links</a:t>
            </a:r>
          </a:p>
          <a:p>
            <a:pPr lvl="1"/>
            <a:r>
              <a:rPr lang="en-US" altLang="zh-CN" dirty="0"/>
              <a:t>Implement DCTCP and ECMP</a:t>
            </a:r>
            <a:endParaRPr lang="en-US" dirty="0"/>
          </a:p>
          <a:p>
            <a:r>
              <a:rPr lang="en-US" dirty="0"/>
              <a:t>Send traffic according to the pattern in DCTCP</a:t>
            </a:r>
          </a:p>
          <a:p>
            <a:r>
              <a:rPr lang="en-US" altLang="zh-CN" dirty="0"/>
              <a:t>Inject</a:t>
            </a:r>
            <a:r>
              <a:rPr lang="zh-CN" altLang="en-US" dirty="0"/>
              <a:t> </a:t>
            </a:r>
            <a:r>
              <a:rPr lang="en-US" altLang="zh-CN" dirty="0"/>
              <a:t>different</a:t>
            </a:r>
            <a:r>
              <a:rPr lang="zh-CN" altLang="en-US" dirty="0"/>
              <a:t> </a:t>
            </a:r>
            <a:r>
              <a:rPr lang="en-US" altLang="zh-CN" dirty="0"/>
              <a:t>types</a:t>
            </a:r>
            <a:r>
              <a:rPr lang="zh-CN" altLang="en-US" dirty="0"/>
              <a:t> </a:t>
            </a:r>
            <a:r>
              <a:rPr lang="en-US" altLang="zh-CN" dirty="0"/>
              <a:t>of</a:t>
            </a:r>
            <a:r>
              <a:rPr lang="zh-CN" altLang="en-US" dirty="0"/>
              <a:t> </a:t>
            </a:r>
            <a:r>
              <a:rPr lang="en-US" altLang="zh-CN" dirty="0"/>
              <a:t>losses</a:t>
            </a:r>
          </a:p>
          <a:p>
            <a:pPr lvl="1"/>
            <a:r>
              <a:rPr lang="en-US" altLang="zh-CN" dirty="0" err="1"/>
              <a:t>Incast</a:t>
            </a:r>
            <a:r>
              <a:rPr lang="en-US" altLang="zh-CN" dirty="0"/>
              <a:t> (many senders</a:t>
            </a:r>
            <a:r>
              <a:rPr lang="en-US" altLang="zh-CN" sz="1800" b="0" i="0" u="none" strike="noStrike" baseline="0" dirty="0">
                <a:latin typeface="NimbusRomNo9L-Regu"/>
              </a:rPr>
              <a:t> </a:t>
            </a:r>
            <a:r>
              <a:rPr lang="en-US" altLang="zh-CN" dirty="0"/>
              <a:t>to</a:t>
            </a:r>
            <a:r>
              <a:rPr lang="en-US" altLang="zh-CN" sz="1800" b="0" i="0" u="none" strike="noStrike" baseline="0" dirty="0">
                <a:latin typeface="NimbusRomNo9L-Regu"/>
              </a:rPr>
              <a:t> </a:t>
            </a:r>
            <a:r>
              <a:rPr lang="en-US" altLang="zh-CN" dirty="0"/>
              <a:t>one</a:t>
            </a:r>
            <a:r>
              <a:rPr lang="en-US" altLang="zh-CN" sz="1800" b="0" i="0" u="none" strike="noStrike" baseline="0" dirty="0">
                <a:latin typeface="NimbusRomNo9L-Regu"/>
              </a:rPr>
              <a:t> </a:t>
            </a:r>
            <a:r>
              <a:rPr lang="en-US" altLang="zh-CN" dirty="0"/>
              <a:t>receiver)</a:t>
            </a:r>
          </a:p>
          <a:p>
            <a:pPr lvl="1"/>
            <a:r>
              <a:rPr lang="en-US" altLang="zh-CN" dirty="0"/>
              <a:t>Blackholes (3 switches (a </a:t>
            </a:r>
            <a:r>
              <a:rPr lang="en-US" altLang="zh-CN" dirty="0" err="1"/>
              <a:t>ToR</a:t>
            </a:r>
            <a:r>
              <a:rPr lang="en-US" altLang="zh-CN" dirty="0"/>
              <a:t>, an </a:t>
            </a:r>
            <a:r>
              <a:rPr lang="en-US" altLang="zh-CN" dirty="0" err="1"/>
              <a:t>Aggr</a:t>
            </a:r>
            <a:r>
              <a:rPr lang="en-US" altLang="zh-CN" dirty="0"/>
              <a:t> and a Core) to have blackholes)</a:t>
            </a:r>
          </a:p>
          <a:p>
            <a:pPr lvl="1"/>
            <a:r>
              <a:rPr lang="en-US" altLang="zh-CN" dirty="0"/>
              <a:t>random</a:t>
            </a:r>
            <a:r>
              <a:rPr lang="zh-CN" altLang="en-US" dirty="0"/>
              <a:t> </a:t>
            </a:r>
            <a:r>
              <a:rPr lang="en-US" altLang="zh-CN" dirty="0"/>
              <a:t>drops (3 bidirectional links to have 1% random drops, one for each layer(host to </a:t>
            </a:r>
            <a:r>
              <a:rPr lang="en-US" altLang="zh-CN" dirty="0" err="1"/>
              <a:t>ToR</a:t>
            </a:r>
            <a:r>
              <a:rPr lang="en-US" altLang="zh-CN" dirty="0"/>
              <a:t>, </a:t>
            </a:r>
            <a:r>
              <a:rPr lang="en-US" altLang="zh-CN" dirty="0" err="1"/>
              <a:t>ToR</a:t>
            </a:r>
            <a:r>
              <a:rPr lang="en-US" altLang="zh-CN" dirty="0"/>
              <a:t> to </a:t>
            </a:r>
            <a:r>
              <a:rPr lang="en-US" altLang="zh-CN" dirty="0" err="1"/>
              <a:t>Aggr</a:t>
            </a:r>
            <a:r>
              <a:rPr lang="en-US" altLang="zh-CN" dirty="0"/>
              <a:t>, </a:t>
            </a:r>
            <a:r>
              <a:rPr lang="en-US" altLang="zh-CN" dirty="0" err="1"/>
              <a:t>Aggr</a:t>
            </a:r>
            <a:r>
              <a:rPr lang="en-US" altLang="zh-CN" dirty="0"/>
              <a:t> To Core))</a:t>
            </a:r>
            <a:endParaRPr lang="en-US" dirty="0"/>
          </a:p>
          <a:p>
            <a:r>
              <a:rPr lang="en-US" dirty="0"/>
              <a:t>Each switch reports the traffic digest every 10 </a:t>
            </a:r>
            <a:r>
              <a:rPr lang="en-US" dirty="0" err="1"/>
              <a:t>ms.</a:t>
            </a:r>
            <a:endParaRPr lang="en-US" dirty="0"/>
          </a:p>
        </p:txBody>
      </p:sp>
    </p:spTree>
    <p:extLst>
      <p:ext uri="{BB962C8B-B14F-4D97-AF65-F5344CB8AC3E}">
        <p14:creationId xmlns:p14="http://schemas.microsoft.com/office/powerpoint/2010/main" val="2146438034"/>
      </p:ext>
    </p:extLst>
  </p:cSld>
  <p:clrMapOvr>
    <a:masterClrMapping/>
  </p:clrMapOvr>
  <mc:AlternateContent xmlns:mc="http://schemas.openxmlformats.org/markup-compatibility/2006" xmlns:p14="http://schemas.microsoft.com/office/powerpoint/2010/main">
    <mc:Choice Requires="p14">
      <p:transition spd="slow" p14:dur="2000" advTm="26938"/>
    </mc:Choice>
    <mc:Fallback xmlns="">
      <p:transition spd="slow" advTm="2693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with state-of-the-art solutions</a:t>
            </a:r>
          </a:p>
        </p:txBody>
      </p:sp>
      <p:sp>
        <p:nvSpPr>
          <p:cNvPr id="3" name="Content Placeholder 2"/>
          <p:cNvSpPr>
            <a:spLocks noGrp="1"/>
          </p:cNvSpPr>
          <p:nvPr>
            <p:ph idx="1"/>
          </p:nvPr>
        </p:nvSpPr>
        <p:spPr>
          <a:xfrm>
            <a:off x="609600" y="1166018"/>
            <a:ext cx="10972800" cy="4525963"/>
          </a:xfrm>
        </p:spPr>
        <p:txBody>
          <a:bodyPr/>
          <a:lstStyle/>
          <a:p>
            <a:r>
              <a:rPr lang="en-US" altLang="zh-CN" dirty="0" err="1"/>
              <a:t>LossRadar</a:t>
            </a:r>
            <a:r>
              <a:rPr lang="zh-CN" altLang="en-US" dirty="0"/>
              <a:t> </a:t>
            </a:r>
            <a:r>
              <a:rPr lang="en-US" altLang="zh-CN" dirty="0"/>
              <a:t>v</a:t>
            </a:r>
            <a:r>
              <a:rPr lang="en-US" dirty="0"/>
              <a:t>s</a:t>
            </a:r>
            <a:r>
              <a:rPr lang="en-US" altLang="zh-CN" dirty="0"/>
              <a:t>.</a:t>
            </a:r>
            <a:r>
              <a:rPr lang="en-US" dirty="0"/>
              <a:t> full mirroring</a:t>
            </a:r>
          </a:p>
          <a:p>
            <a:pPr lvl="1"/>
            <a:r>
              <a:rPr lang="en-US" altLang="zh-CN" dirty="0"/>
              <a:t>0.5% bandwidth compared to </a:t>
            </a:r>
            <a:r>
              <a:rPr lang="en-US" altLang="zh-CN" dirty="0" err="1"/>
              <a:t>NetSight</a:t>
            </a:r>
            <a:r>
              <a:rPr lang="en-US" altLang="zh-CN" dirty="0"/>
              <a:t> with batch compression</a:t>
            </a:r>
            <a:endParaRPr lang="en-US" dirty="0"/>
          </a:p>
          <a:p>
            <a:r>
              <a:rPr lang="en-US" altLang="zh-CN" dirty="0" err="1"/>
              <a:t>LossRadar</a:t>
            </a:r>
            <a:r>
              <a:rPr lang="zh-CN" altLang="en-US" dirty="0"/>
              <a:t> </a:t>
            </a:r>
            <a:r>
              <a:rPr lang="en-US" altLang="zh-CN" dirty="0"/>
              <a:t>v</a:t>
            </a:r>
            <a:r>
              <a:rPr lang="en-US" dirty="0"/>
              <a:t>s</a:t>
            </a:r>
            <a:r>
              <a:rPr lang="en-US" altLang="zh-CN" dirty="0"/>
              <a:t>.</a:t>
            </a:r>
            <a:r>
              <a:rPr lang="en-US" dirty="0"/>
              <a:t> </a:t>
            </a:r>
            <a:r>
              <a:rPr lang="en-US" altLang="zh-CN" dirty="0"/>
              <a:t>per-flow</a:t>
            </a:r>
            <a:r>
              <a:rPr lang="zh-CN" altLang="en-US" dirty="0"/>
              <a:t> </a:t>
            </a:r>
            <a:r>
              <a:rPr lang="en-US" altLang="zh-CN" dirty="0"/>
              <a:t>counter</a:t>
            </a:r>
            <a:endParaRPr lang="en-US" dirty="0"/>
          </a:p>
          <a:p>
            <a:pPr lvl="1"/>
            <a:r>
              <a:rPr lang="en-US" altLang="zh-CN" dirty="0"/>
              <a:t>1.4% memory compared to </a:t>
            </a:r>
            <a:r>
              <a:rPr lang="en-US" altLang="zh-CN" dirty="0" err="1"/>
              <a:t>FlowRadar</a:t>
            </a:r>
            <a:endParaRPr lang="en-US" altLang="zh-CN" dirty="0"/>
          </a:p>
        </p:txBody>
      </p:sp>
      <p:pic>
        <p:nvPicPr>
          <p:cNvPr id="8" name="图片 7">
            <a:extLst>
              <a:ext uri="{FF2B5EF4-FFF2-40B4-BE49-F238E27FC236}">
                <a16:creationId xmlns:a16="http://schemas.microsoft.com/office/drawing/2014/main" id="{CB6070E6-105F-4065-8DD9-0D26FDBF51FF}"/>
              </a:ext>
            </a:extLst>
          </p:cNvPr>
          <p:cNvPicPr>
            <a:picLocks noChangeAspect="1"/>
          </p:cNvPicPr>
          <p:nvPr/>
        </p:nvPicPr>
        <p:blipFill rotWithShape="1">
          <a:blip r:embed="rId3"/>
          <a:srcRect l="2921" t="8886" r="36106" b="1463"/>
          <a:stretch/>
        </p:blipFill>
        <p:spPr>
          <a:xfrm>
            <a:off x="1801793" y="3429000"/>
            <a:ext cx="8129286" cy="3400821"/>
          </a:xfrm>
          <a:prstGeom prst="rect">
            <a:avLst/>
          </a:prstGeom>
        </p:spPr>
      </p:pic>
    </p:spTree>
    <p:extLst>
      <p:ext uri="{BB962C8B-B14F-4D97-AF65-F5344CB8AC3E}">
        <p14:creationId xmlns:p14="http://schemas.microsoft.com/office/powerpoint/2010/main" val="2025362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inference accuracy across all types</a:t>
            </a:r>
          </a:p>
        </p:txBody>
      </p:sp>
      <p:pic>
        <p:nvPicPr>
          <p:cNvPr id="5" name="Picture 4"/>
          <p:cNvPicPr>
            <a:picLocks noChangeAspect="1"/>
          </p:cNvPicPr>
          <p:nvPr/>
        </p:nvPicPr>
        <p:blipFill>
          <a:blip r:embed="rId3"/>
          <a:stretch>
            <a:fillRect/>
          </a:stretch>
        </p:blipFill>
        <p:spPr>
          <a:xfrm>
            <a:off x="0" y="1417638"/>
            <a:ext cx="6841064" cy="4104638"/>
          </a:xfrm>
          <a:prstGeom prst="rect">
            <a:avLst/>
          </a:prstGeom>
        </p:spPr>
      </p:pic>
      <p:sp>
        <p:nvSpPr>
          <p:cNvPr id="7" name="文本框 6">
            <a:extLst>
              <a:ext uri="{FF2B5EF4-FFF2-40B4-BE49-F238E27FC236}">
                <a16:creationId xmlns:a16="http://schemas.microsoft.com/office/drawing/2014/main" id="{E489058F-1639-467D-9EBB-EDB83EB20396}"/>
              </a:ext>
            </a:extLst>
          </p:cNvPr>
          <p:cNvSpPr txBox="1"/>
          <p:nvPr/>
        </p:nvSpPr>
        <p:spPr>
          <a:xfrm>
            <a:off x="6626111" y="1484798"/>
            <a:ext cx="5565889" cy="4524315"/>
          </a:xfrm>
          <a:prstGeom prst="rect">
            <a:avLst/>
          </a:prstGeom>
          <a:noFill/>
        </p:spPr>
        <p:txBody>
          <a:bodyPr wrap="square">
            <a:spAutoFit/>
          </a:bodyPr>
          <a:lstStyle/>
          <a:p>
            <a:pPr algn="l"/>
            <a:r>
              <a:rPr lang="en-US" altLang="zh-CN" dirty="0"/>
              <a:t>- The precision is close to 100%</a:t>
            </a:r>
            <a:r>
              <a:rPr lang="zh-CN" altLang="en-US" dirty="0"/>
              <a:t>，</a:t>
            </a:r>
            <a:r>
              <a:rPr lang="en-US" altLang="zh-CN" sz="1800" b="0" i="0" u="none" strike="noStrike" baseline="0" dirty="0">
                <a:latin typeface="NimbusRomNo9L-Regu"/>
              </a:rPr>
              <a:t> which means there is no false alarm.</a:t>
            </a:r>
          </a:p>
          <a:p>
            <a:pPr algn="l"/>
            <a:r>
              <a:rPr lang="en-US" altLang="zh-CN" dirty="0"/>
              <a:t>- Every injected problem is captured.</a:t>
            </a:r>
          </a:p>
          <a:p>
            <a:r>
              <a:rPr lang="en-US" altLang="zh-CN" dirty="0"/>
              <a:t>We correctly classify 90.3% of the random drops and 73.1% of the blackhole losses. </a:t>
            </a:r>
          </a:p>
          <a:p>
            <a:r>
              <a:rPr lang="en-US" altLang="zh-CN" dirty="0"/>
              <a:t>-  The missed blackhole losses are all short bursts (e.g. 5 losses) of consecutive losses, so they are classified as congestion losses.</a:t>
            </a:r>
          </a:p>
          <a:p>
            <a:pPr marL="285750" indent="-285750" algn="l">
              <a:buFontTx/>
              <a:buChar char="-"/>
            </a:pPr>
            <a:r>
              <a:rPr lang="en-US" altLang="zh-CN" sz="1800" b="0" i="0" u="none" strike="noStrike" baseline="0" dirty="0">
                <a:latin typeface="NimbusRomNo9L-Regu"/>
              </a:rPr>
              <a:t>The missed random drops have two types: </a:t>
            </a:r>
          </a:p>
          <a:p>
            <a:pPr marL="342900" indent="-342900" algn="l">
              <a:buAutoNum type="arabicParenBoth"/>
            </a:pPr>
            <a:r>
              <a:rPr lang="en-US" altLang="zh-CN" sz="1800" b="0" i="0" u="none" strike="noStrike" baseline="0" dirty="0">
                <a:latin typeface="NimbusRomNo9L-Regu"/>
              </a:rPr>
              <a:t>A small number of random drops happen closely (e.g. 3 random drops with gaps less than 10 </a:t>
            </a:r>
            <a:r>
              <a:rPr lang="en-US" altLang="zh-CN" sz="1800" b="0" i="0" u="none" strike="noStrike" baseline="0" dirty="0" err="1">
                <a:latin typeface="NimbusRomNo9L-Regu"/>
              </a:rPr>
              <a:t>ms</a:t>
            </a:r>
            <a:r>
              <a:rPr lang="en-US" altLang="zh-CN" sz="1800" b="0" i="0" u="none" strike="noStrike" baseline="0" dirty="0">
                <a:latin typeface="NimbusRomNo9L-Regu"/>
              </a:rPr>
              <a:t>), so they are classified as congestion losses; </a:t>
            </a:r>
          </a:p>
          <a:p>
            <a:pPr marL="342900" indent="-342900" algn="l">
              <a:buAutoNum type="arabicParenBoth"/>
            </a:pPr>
            <a:r>
              <a:rPr lang="en-US" altLang="zh-CN" sz="1800" b="0" i="0" u="none" strike="noStrike" baseline="0" dirty="0">
                <a:latin typeface="NimbusRomNo9L-Regu"/>
              </a:rPr>
              <a:t>during some intervals, there are other losses being classified as unknown together with random drops, so the distribution is uneven, and we classify all the losses in these intervals as unknown.</a:t>
            </a:r>
            <a:endParaRPr lang="en-US" altLang="zh-CN" dirty="0"/>
          </a:p>
        </p:txBody>
      </p:sp>
    </p:spTree>
    <p:extLst>
      <p:ext uri="{BB962C8B-B14F-4D97-AF65-F5344CB8AC3E}">
        <p14:creationId xmlns:p14="http://schemas.microsoft.com/office/powerpoint/2010/main" val="100097923"/>
      </p:ext>
    </p:extLst>
  </p:cSld>
  <p:clrMapOvr>
    <a:masterClrMapping/>
  </p:clrMapOvr>
  <mc:AlternateContent xmlns:mc="http://schemas.openxmlformats.org/markup-compatibility/2006" xmlns:p14="http://schemas.microsoft.com/office/powerpoint/2010/main">
    <mc:Choice Requires="p14">
      <p:transition spd="slow" p14:dur="2000" advTm="26237"/>
    </mc:Choice>
    <mc:Fallback xmlns="">
      <p:transition spd="slow" advTm="2623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altLang="zh-CN" dirty="0"/>
              <a:t>Loss</a:t>
            </a:r>
            <a:r>
              <a:rPr lang="zh-CN" altLang="en-US" dirty="0"/>
              <a:t> </a:t>
            </a:r>
            <a:r>
              <a:rPr lang="en-US" altLang="zh-CN" dirty="0"/>
              <a:t>diagnosis</a:t>
            </a:r>
            <a:r>
              <a:rPr lang="zh-CN" altLang="en-US" dirty="0"/>
              <a:t> </a:t>
            </a:r>
            <a:r>
              <a:rPr lang="en-US" altLang="zh-CN" dirty="0"/>
              <a:t>is</a:t>
            </a:r>
            <a:r>
              <a:rPr lang="zh-CN" altLang="en-US" dirty="0"/>
              <a:t> </a:t>
            </a:r>
            <a:r>
              <a:rPr lang="en-US" altLang="zh-CN" dirty="0"/>
              <a:t>very</a:t>
            </a:r>
            <a:r>
              <a:rPr lang="zh-CN" altLang="en-US" dirty="0"/>
              <a:t> </a:t>
            </a:r>
            <a:r>
              <a:rPr lang="en-US" altLang="zh-CN" dirty="0"/>
              <a:t>important</a:t>
            </a:r>
            <a:endParaRPr lang="en-US" dirty="0"/>
          </a:p>
          <a:p>
            <a:pPr lvl="1"/>
            <a:r>
              <a:rPr lang="en-US" dirty="0"/>
              <a:t>High impact on performance </a:t>
            </a:r>
          </a:p>
          <a:p>
            <a:pPr lvl="1"/>
            <a:r>
              <a:rPr lang="en-US" dirty="0"/>
              <a:t>Diagnosis takes a lot of human effort</a:t>
            </a:r>
          </a:p>
          <a:p>
            <a:r>
              <a:rPr lang="en-US" dirty="0" err="1"/>
              <a:t>LossRadar</a:t>
            </a:r>
            <a:r>
              <a:rPr lang="en-US" dirty="0"/>
              <a:t> can detect losses and diagnose root causes</a:t>
            </a:r>
          </a:p>
          <a:p>
            <a:pPr lvl="1"/>
            <a:r>
              <a:rPr lang="en-US" dirty="0"/>
              <a:t>Detection: details of individual losses, with locations, within 10ms</a:t>
            </a:r>
          </a:p>
          <a:p>
            <a:pPr lvl="1"/>
            <a:r>
              <a:rPr lang="en-US" dirty="0"/>
              <a:t>Diagnosis: correctly discover root causes</a:t>
            </a:r>
          </a:p>
          <a:p>
            <a:r>
              <a:rPr lang="en-US" dirty="0"/>
              <a:t>P4 code: </a:t>
            </a:r>
            <a:r>
              <a:rPr lang="en-US" dirty="0">
                <a:hlinkClick r:id="rId3"/>
              </a:rPr>
              <a:t>https://</a:t>
            </a:r>
            <a:r>
              <a:rPr lang="en-US" dirty="0" err="1">
                <a:hlinkClick r:id="rId3"/>
              </a:rPr>
              <a:t>github.com</a:t>
            </a:r>
            <a:r>
              <a:rPr lang="en-US" dirty="0">
                <a:hlinkClick r:id="rId3"/>
              </a:rPr>
              <a:t>/liyuliang001/LossRadar-P4</a:t>
            </a:r>
            <a:endParaRPr lang="en-US" dirty="0"/>
          </a:p>
        </p:txBody>
      </p:sp>
    </p:spTree>
    <p:extLst>
      <p:ext uri="{BB962C8B-B14F-4D97-AF65-F5344CB8AC3E}">
        <p14:creationId xmlns:p14="http://schemas.microsoft.com/office/powerpoint/2010/main" val="1660459783"/>
      </p:ext>
    </p:extLst>
  </p:cSld>
  <p:clrMapOvr>
    <a:masterClrMapping/>
  </p:clrMapOvr>
  <mc:AlternateContent xmlns:mc="http://schemas.openxmlformats.org/markup-compatibility/2006" xmlns:p14="http://schemas.microsoft.com/office/powerpoint/2010/main">
    <mc:Choice Requires="p14">
      <p:transition spd="slow" p14:dur="2000" advTm="35236"/>
    </mc:Choice>
    <mc:Fallback xmlns="">
      <p:transition spd="slow" advTm="3523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LossRadar</a:t>
            </a:r>
            <a:r>
              <a:rPr lang="en-US" altLang="zh-CN" dirty="0"/>
              <a:t> overview</a:t>
            </a:r>
            <a:endParaRPr lang="en-US" dirty="0"/>
          </a:p>
        </p:txBody>
      </p:sp>
      <p:sp>
        <p:nvSpPr>
          <p:cNvPr id="3" name="Content Placeholder 2"/>
          <p:cNvSpPr>
            <a:spLocks noGrp="1"/>
          </p:cNvSpPr>
          <p:nvPr>
            <p:ph idx="1"/>
          </p:nvPr>
        </p:nvSpPr>
        <p:spPr>
          <a:xfrm>
            <a:off x="609600" y="1576967"/>
            <a:ext cx="10972800" cy="4525963"/>
          </a:xfrm>
        </p:spPr>
        <p:txBody>
          <a:bodyPr/>
          <a:lstStyle/>
          <a:p>
            <a:r>
              <a:rPr lang="en-US" dirty="0"/>
              <a:t>Knowing location </a:t>
            </a:r>
            <a:r>
              <a:rPr lang="en-US" dirty="0">
                <a:sym typeface="Wingdings"/>
              </a:rPr>
              <a:t> </a:t>
            </a:r>
            <a:r>
              <a:rPr lang="en-US" altLang="zh-CN" dirty="0"/>
              <a:t>Install</a:t>
            </a:r>
            <a:r>
              <a:rPr lang="zh-CN" altLang="en-US" dirty="0"/>
              <a:t> </a:t>
            </a:r>
            <a:r>
              <a:rPr lang="en-US" altLang="zh-CN" dirty="0"/>
              <a:t>meters</a:t>
            </a:r>
            <a:r>
              <a:rPr lang="zh-CN" altLang="en-US" dirty="0"/>
              <a:t> </a:t>
            </a:r>
            <a:r>
              <a:rPr lang="en-US" altLang="zh-CN" dirty="0"/>
              <a:t>to</a:t>
            </a:r>
            <a:r>
              <a:rPr lang="zh-CN" altLang="en-US" dirty="0"/>
              <a:t> </a:t>
            </a:r>
            <a:r>
              <a:rPr lang="en-US" altLang="zh-CN" dirty="0"/>
              <a:t>monitor</a:t>
            </a:r>
            <a:r>
              <a:rPr lang="zh-CN" altLang="en-US" dirty="0"/>
              <a:t> </a:t>
            </a:r>
            <a:r>
              <a:rPr lang="en-US" altLang="zh-CN" dirty="0"/>
              <a:t>traffic</a:t>
            </a:r>
          </a:p>
          <a:p>
            <a:r>
              <a:rPr lang="en-US" dirty="0"/>
              <a:t>Fast detection </a:t>
            </a:r>
            <a:r>
              <a:rPr lang="en-US" dirty="0">
                <a:sym typeface="Wingdings"/>
              </a:rPr>
              <a:t> </a:t>
            </a:r>
            <a:r>
              <a:rPr lang="en-US" altLang="zh-CN" dirty="0"/>
              <a:t>Frequently send traffic digest to collector </a:t>
            </a:r>
            <a:endParaRPr lang="en-US" dirty="0"/>
          </a:p>
          <a:p>
            <a:r>
              <a:rPr lang="en-US" dirty="0"/>
              <a:t>Being generic </a:t>
            </a:r>
            <a:r>
              <a:rPr lang="en-US" dirty="0">
                <a:sym typeface="Wingdings"/>
              </a:rPr>
              <a:t> </a:t>
            </a:r>
            <a:r>
              <a:rPr lang="en-US" altLang="zh-CN" dirty="0"/>
              <a:t>Compare packets</a:t>
            </a:r>
            <a:r>
              <a:rPr lang="zh-CN" altLang="en-US" dirty="0"/>
              <a:t> </a:t>
            </a:r>
            <a:r>
              <a:rPr lang="en-US" altLang="zh-CN" dirty="0"/>
              <a:t>across</a:t>
            </a:r>
            <a:r>
              <a:rPr lang="zh-CN" altLang="en-US" dirty="0"/>
              <a:t> </a:t>
            </a:r>
            <a:r>
              <a:rPr lang="en-US" altLang="zh-CN" dirty="0"/>
              <a:t>hops</a:t>
            </a:r>
            <a:endParaRPr lang="en-US" dirty="0"/>
          </a:p>
          <a:p>
            <a:r>
              <a:rPr lang="en-US" dirty="0"/>
              <a:t>Need info of individual losses </a:t>
            </a:r>
            <a:r>
              <a:rPr lang="en-US" dirty="0">
                <a:sym typeface="Wingdings"/>
              </a:rPr>
              <a:t> Include details of each loss</a:t>
            </a:r>
          </a:p>
          <a:p>
            <a:r>
              <a:rPr lang="en-US" dirty="0"/>
              <a:t>Low overhead</a:t>
            </a:r>
            <a:r>
              <a:rPr lang="zh-CN" altLang="en-US" dirty="0"/>
              <a:t> </a:t>
            </a:r>
            <a:r>
              <a:rPr lang="en-US" altLang="zh-CN" b="1" dirty="0">
                <a:solidFill>
                  <a:srgbClr val="FF0000"/>
                </a:solidFill>
              </a:rPr>
              <a:t>?</a:t>
            </a:r>
            <a:endParaRPr lang="en-US" b="1" dirty="0">
              <a:solidFill>
                <a:srgbClr val="FF0000"/>
              </a:solidFill>
            </a:endParaRPr>
          </a:p>
        </p:txBody>
      </p:sp>
      <p:pic>
        <p:nvPicPr>
          <p:cNvPr id="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022" y="5571651"/>
            <a:ext cx="792998" cy="339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p:cNvSpPr/>
          <p:nvPr/>
        </p:nvSpPr>
        <p:spPr>
          <a:xfrm>
            <a:off x="5697799" y="4010764"/>
            <a:ext cx="1866276" cy="48681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Digest Collector</a:t>
            </a:r>
          </a:p>
        </p:txBody>
      </p:sp>
      <p:pic>
        <p:nvPicPr>
          <p:cNvPr id="7"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89" y="5609495"/>
            <a:ext cx="792998" cy="339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614" y="6302116"/>
            <a:ext cx="792998" cy="339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623" y="5547463"/>
            <a:ext cx="792998" cy="339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Cloud 11"/>
          <p:cNvSpPr/>
          <p:nvPr/>
        </p:nvSpPr>
        <p:spPr>
          <a:xfrm>
            <a:off x="3873690" y="4774037"/>
            <a:ext cx="6277164" cy="1867201"/>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p>
        </p:txBody>
      </p:sp>
      <p:cxnSp>
        <p:nvCxnSpPr>
          <p:cNvPr id="11" name="Straight Arrow Connector 12"/>
          <p:cNvCxnSpPr>
            <a:endCxn id="15" idx="1"/>
          </p:cNvCxnSpPr>
          <p:nvPr/>
        </p:nvCxnSpPr>
        <p:spPr>
          <a:xfrm flipV="1">
            <a:off x="5880421" y="5717025"/>
            <a:ext cx="2090202" cy="3156"/>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2" name="Straight Arrow Connector 14"/>
          <p:cNvCxnSpPr>
            <a:endCxn id="14" idx="1"/>
          </p:cNvCxnSpPr>
          <p:nvPr/>
        </p:nvCxnSpPr>
        <p:spPr>
          <a:xfrm>
            <a:off x="5706225" y="5948617"/>
            <a:ext cx="781389" cy="523060"/>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3" name="Straight Arrow Connector 16"/>
          <p:cNvCxnSpPr>
            <a:stCxn id="14" idx="3"/>
          </p:cNvCxnSpPr>
          <p:nvPr/>
        </p:nvCxnSpPr>
        <p:spPr>
          <a:xfrm flipV="1">
            <a:off x="7280612" y="5840609"/>
            <a:ext cx="813595" cy="631068"/>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4" name="Straight Arrow Connector 18"/>
          <p:cNvCxnSpPr/>
          <p:nvPr/>
        </p:nvCxnSpPr>
        <p:spPr>
          <a:xfrm flipV="1">
            <a:off x="5575496" y="4497583"/>
            <a:ext cx="864782" cy="104637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Wave 21"/>
          <p:cNvSpPr/>
          <p:nvPr/>
        </p:nvSpPr>
        <p:spPr>
          <a:xfrm>
            <a:off x="4945044" y="5326168"/>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Traffic Digest</a:t>
            </a:r>
          </a:p>
        </p:txBody>
      </p:sp>
      <p:sp>
        <p:nvSpPr>
          <p:cNvPr id="16" name="Wave 22"/>
          <p:cNvSpPr/>
          <p:nvPr/>
        </p:nvSpPr>
        <p:spPr>
          <a:xfrm>
            <a:off x="6227967" y="6003691"/>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Traffic Digest</a:t>
            </a:r>
          </a:p>
        </p:txBody>
      </p:sp>
      <p:sp>
        <p:nvSpPr>
          <p:cNvPr id="17" name="Wave 23"/>
          <p:cNvSpPr/>
          <p:nvPr/>
        </p:nvSpPr>
        <p:spPr>
          <a:xfrm>
            <a:off x="7723838" y="5277590"/>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Traffic Digest</a:t>
            </a:r>
          </a:p>
        </p:txBody>
      </p:sp>
      <p:cxnSp>
        <p:nvCxnSpPr>
          <p:cNvPr id="18" name="Straight Arrow Connector 24"/>
          <p:cNvCxnSpPr>
            <a:stCxn id="22" idx="0"/>
            <a:endCxn id="12" idx="2"/>
          </p:cNvCxnSpPr>
          <p:nvPr/>
        </p:nvCxnSpPr>
        <p:spPr>
          <a:xfrm flipH="1" flipV="1">
            <a:off x="6630937" y="4497583"/>
            <a:ext cx="256105" cy="15614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26"/>
          <p:cNvCxnSpPr/>
          <p:nvPr/>
        </p:nvCxnSpPr>
        <p:spPr>
          <a:xfrm flipH="1" flipV="1">
            <a:off x="6887043" y="4497583"/>
            <a:ext cx="836797" cy="8906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Oval 54"/>
          <p:cNvSpPr/>
          <p:nvPr/>
        </p:nvSpPr>
        <p:spPr>
          <a:xfrm>
            <a:off x="5345039" y="5807428"/>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1" name="Oval 56"/>
          <p:cNvSpPr/>
          <p:nvPr/>
        </p:nvSpPr>
        <p:spPr>
          <a:xfrm>
            <a:off x="6487614" y="6440590"/>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2" name="Oval 57"/>
          <p:cNvSpPr/>
          <p:nvPr/>
        </p:nvSpPr>
        <p:spPr>
          <a:xfrm>
            <a:off x="6997196" y="6466159"/>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3" name="Oval 58"/>
          <p:cNvSpPr/>
          <p:nvPr/>
        </p:nvSpPr>
        <p:spPr>
          <a:xfrm>
            <a:off x="8094206" y="5727026"/>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8" name="Rectangle 27"/>
          <p:cNvSpPr/>
          <p:nvPr/>
        </p:nvSpPr>
        <p:spPr>
          <a:xfrm>
            <a:off x="3417676" y="4010764"/>
            <a:ext cx="656766" cy="44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5668032"/>
      </p:ext>
    </p:extLst>
  </p:cSld>
  <p:clrMapOvr>
    <a:masterClrMapping/>
  </p:clrMapOvr>
  <mc:AlternateContent xmlns:mc="http://schemas.openxmlformats.org/markup-compatibility/2006" xmlns:p14="http://schemas.microsoft.com/office/powerpoint/2010/main">
    <mc:Choice Requires="p14">
      <p:transition spd="slow" p14:dur="2000" advTm="36754"/>
    </mc:Choice>
    <mc:Fallback xmlns="">
      <p:transition spd="slow" advTm="367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Filter: multiple hashes</a:t>
            </a:r>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H1</a:t>
            </a:r>
          </a:p>
        </p:txBody>
      </p:sp>
      <p:graphicFrame>
        <p:nvGraphicFramePr>
          <p:cNvPr id="6" name="Table 5"/>
          <p:cNvGraphicFramePr/>
          <p:nvPr>
            <p:extLst>
              <p:ext uri="{D42A27DB-BD31-4B8C-83A1-F6EECF244321}">
                <p14:modId xmlns:p14="http://schemas.microsoft.com/office/powerpoint/2010/main" val="1219889122"/>
              </p:ext>
            </p:extLst>
          </p:nvPr>
        </p:nvGraphicFramePr>
        <p:xfrm>
          <a:off x="1968134" y="390558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extLst>
                  <a:ext uri="{0D108BD9-81ED-4DB2-BD59-A6C34878D82A}">
                    <a16:rowId xmlns:a16="http://schemas.microsoft.com/office/drawing/2014/main" val="10000"/>
                  </a:ext>
                </a:extLst>
              </a:tr>
            </a:tbl>
          </a:graphicData>
        </a:graphic>
      </p:graphicFrame>
      <p:sp>
        <p:nvSpPr>
          <p:cNvPr id="7" name="CustomShape 3"/>
          <p:cNvSpPr/>
          <p:nvPr/>
        </p:nvSpPr>
        <p:spPr>
          <a:xfrm>
            <a:off x="5515361" y="1842128"/>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H2</a:t>
            </a:r>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H3</a:t>
            </a:r>
          </a:p>
        </p:txBody>
      </p:sp>
      <p:cxnSp>
        <p:nvCxnSpPr>
          <p:cNvPr id="11" name="Straight Arrow Connector 10"/>
          <p:cNvCxnSpPr>
            <a:stCxn id="7" idx="2"/>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flipH="1">
            <a:off x="3611105" y="3094946"/>
            <a:ext cx="761216"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p:cNvCxnSpPr>
          <p:nvPr/>
        </p:nvCxnSpPr>
        <p:spPr>
          <a:xfrm flipH="1">
            <a:off x="6988629" y="3094946"/>
            <a:ext cx="405406" cy="8106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
        <p:nvSpPr>
          <p:cNvPr id="26" name="TextBox 25"/>
          <p:cNvSpPr txBox="1"/>
          <p:nvPr/>
        </p:nvSpPr>
        <p:spPr>
          <a:xfrm>
            <a:off x="7581493" y="1826990"/>
            <a:ext cx="4096058" cy="461665"/>
          </a:xfrm>
          <a:prstGeom prst="rect">
            <a:avLst/>
          </a:prstGeom>
          <a:noFill/>
        </p:spPr>
        <p:txBody>
          <a:bodyPr wrap="none" rtlCol="0">
            <a:spAutoFit/>
          </a:bodyPr>
          <a:lstStyle/>
          <a:p>
            <a:r>
              <a:rPr lang="en-US" sz="2400" dirty="0"/>
              <a:t>a = &lt;5-tuple, </a:t>
            </a:r>
            <a:r>
              <a:rPr lang="en-US" altLang="zh-CN" sz="2400" dirty="0" err="1"/>
              <a:t>IP_Identification</a:t>
            </a:r>
            <a:r>
              <a:rPr lang="en-US" altLang="zh-CN" sz="2400" dirty="0"/>
              <a:t> </a:t>
            </a:r>
            <a:r>
              <a:rPr lang="en-US" sz="2400" dirty="0"/>
              <a:t>&gt;</a:t>
            </a:r>
          </a:p>
        </p:txBody>
      </p:sp>
    </p:spTree>
    <p:custDataLst>
      <p:tags r:id="rId1"/>
    </p:custDataLst>
    <p:extLst>
      <p:ext uri="{BB962C8B-B14F-4D97-AF65-F5344CB8AC3E}">
        <p14:creationId xmlns:p14="http://schemas.microsoft.com/office/powerpoint/2010/main" val="1631908110"/>
      </p:ext>
    </p:extLst>
  </p:cSld>
  <p:clrMapOvr>
    <a:masterClrMapping/>
  </p:clrMapOvr>
  <mc:AlternateContent xmlns:mc="http://schemas.openxmlformats.org/markup-compatibility/2006" xmlns:p14="http://schemas.microsoft.com/office/powerpoint/2010/main">
    <mc:Choice Requires="p14">
      <p:transition spd="slow" p14:dur="2000" advTm="13781"/>
    </mc:Choice>
    <mc:Fallback xmlns="">
      <p:transition spd="slow" advTm="137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Filter: multiple hashes</a:t>
            </a:r>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H1</a:t>
            </a:r>
          </a:p>
        </p:txBody>
      </p:sp>
      <p:graphicFrame>
        <p:nvGraphicFramePr>
          <p:cNvPr id="6" name="Table 5"/>
          <p:cNvGraphicFramePr/>
          <p:nvPr>
            <p:extLst>
              <p:ext uri="{D42A27DB-BD31-4B8C-83A1-F6EECF244321}">
                <p14:modId xmlns:p14="http://schemas.microsoft.com/office/powerpoint/2010/main" val="75484665"/>
              </p:ext>
            </p:extLst>
          </p:nvPr>
        </p:nvGraphicFramePr>
        <p:xfrm>
          <a:off x="1968134" y="390558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mn-lt"/>
                        </a:rPr>
                        <a:t>a</a:t>
                      </a:r>
                      <a:endParaRPr sz="2400" dirty="0">
                        <a:solidFill>
                          <a:srgbClr val="FF0000"/>
                        </a:solidFill>
                      </a:endParaRPr>
                    </a:p>
                    <a:p>
                      <a:pPr algn="ctr">
                        <a:lnSpc>
                          <a:spcPct val="100000"/>
                        </a:lnSpc>
                      </a:pPr>
                      <a:r>
                        <a:rPr lang="en-US" sz="2400" dirty="0">
                          <a:solidFill>
                            <a:srgbClr val="FF0000"/>
                          </a:solidFill>
                          <a:latin typeface="Calibri"/>
                        </a:rPr>
                        <a:t>1</a:t>
                      </a:r>
                      <a:endParaRPr sz="2400" dirty="0">
                        <a:solidFill>
                          <a:srgbClr val="FF0000"/>
                        </a:solidFill>
                      </a:endParaRPr>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0000"/>
                          </a:solidFill>
                        </a:rPr>
                        <a:t>a</a:t>
                      </a:r>
                      <a:endParaRPr sz="2400" dirty="0">
                        <a:solidFill>
                          <a:srgbClr val="FF0000"/>
                        </a:solidFill>
                      </a:endParaRPr>
                    </a:p>
                    <a:p>
                      <a:pPr algn="ctr">
                        <a:lnSpc>
                          <a:spcPct val="100000"/>
                        </a:lnSpc>
                      </a:pPr>
                      <a:r>
                        <a:rPr lang="en-US" sz="2400" dirty="0">
                          <a:solidFill>
                            <a:srgbClr val="FF0000"/>
                          </a:solidFill>
                          <a:latin typeface="Calibri"/>
                        </a:rPr>
                        <a:t>1</a:t>
                      </a:r>
                      <a:endParaRPr sz="2400" dirty="0">
                        <a:solidFill>
                          <a:srgbClr val="FF0000"/>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0000"/>
                          </a:solidFill>
                        </a:rPr>
                        <a:t>a</a:t>
                      </a:r>
                      <a:endParaRPr sz="2400" dirty="0">
                        <a:solidFill>
                          <a:srgbClr val="FF0000"/>
                        </a:solidFill>
                      </a:endParaRPr>
                    </a:p>
                    <a:p>
                      <a:pPr algn="ctr">
                        <a:lnSpc>
                          <a:spcPct val="100000"/>
                        </a:lnSpc>
                      </a:pPr>
                      <a:r>
                        <a:rPr lang="en-US" sz="2400" dirty="0">
                          <a:solidFill>
                            <a:srgbClr val="FF0000"/>
                          </a:solidFill>
                          <a:latin typeface="Calibri"/>
                        </a:rPr>
                        <a:t>1</a:t>
                      </a:r>
                      <a:endParaRPr sz="2400" dirty="0">
                        <a:solidFill>
                          <a:srgbClr val="FF0000"/>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solidFill>
                          <a:schemeClr val="tx1"/>
                        </a:solidFill>
                      </a:endParaRPr>
                    </a:p>
                  </a:txBody>
                  <a:tcPr marL="0" marR="0" marT="0" marB="0"/>
                </a:tc>
                <a:extLst>
                  <a:ext uri="{0D108BD9-81ED-4DB2-BD59-A6C34878D82A}">
                    <a16:rowId xmlns:a16="http://schemas.microsoft.com/office/drawing/2014/main" val="10000"/>
                  </a:ext>
                </a:extLst>
              </a:tr>
            </a:tbl>
          </a:graphicData>
        </a:graphic>
      </p:graphicFrame>
      <p:sp>
        <p:nvSpPr>
          <p:cNvPr id="7" name="CustomShape 3"/>
          <p:cNvSpPr/>
          <p:nvPr/>
        </p:nvSpPr>
        <p:spPr>
          <a:xfrm>
            <a:off x="5515361" y="1842128"/>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H2</a:t>
            </a:r>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H3</a:t>
            </a:r>
          </a:p>
        </p:txBody>
      </p:sp>
      <p:cxnSp>
        <p:nvCxnSpPr>
          <p:cNvPr id="11" name="Straight Arrow Connector 10"/>
          <p:cNvCxnSpPr>
            <a:stCxn id="7" idx="2"/>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flipH="1">
            <a:off x="3611105" y="3094946"/>
            <a:ext cx="761216"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flipH="1">
            <a:off x="6988629" y="3094946"/>
            <a:ext cx="405406" cy="8106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
        <p:nvSpPr>
          <p:cNvPr id="23" name="TextBox 22"/>
          <p:cNvSpPr txBox="1"/>
          <p:nvPr/>
        </p:nvSpPr>
        <p:spPr>
          <a:xfrm>
            <a:off x="7581493" y="1826990"/>
            <a:ext cx="4096058" cy="461665"/>
          </a:xfrm>
          <a:prstGeom prst="rect">
            <a:avLst/>
          </a:prstGeom>
          <a:noFill/>
        </p:spPr>
        <p:txBody>
          <a:bodyPr wrap="none" rtlCol="0">
            <a:spAutoFit/>
          </a:bodyPr>
          <a:lstStyle/>
          <a:p>
            <a:r>
              <a:rPr lang="en-US" sz="2400" dirty="0"/>
              <a:t>a = &lt;5-tuple, </a:t>
            </a:r>
            <a:r>
              <a:rPr lang="en-US" altLang="zh-CN" sz="2400" dirty="0" err="1"/>
              <a:t>IP_Identification</a:t>
            </a:r>
            <a:r>
              <a:rPr lang="en-US" altLang="zh-CN" sz="2400" dirty="0"/>
              <a:t> </a:t>
            </a:r>
            <a:r>
              <a:rPr lang="en-US" sz="2400" dirty="0"/>
              <a:t>&gt;</a:t>
            </a:r>
          </a:p>
        </p:txBody>
      </p:sp>
    </p:spTree>
    <p:extLst>
      <p:ext uri="{BB962C8B-B14F-4D97-AF65-F5344CB8AC3E}">
        <p14:creationId xmlns:p14="http://schemas.microsoft.com/office/powerpoint/2010/main" val="711466610"/>
      </p:ext>
    </p:extLst>
  </p:cSld>
  <p:clrMapOvr>
    <a:masterClrMapping/>
  </p:clrMapOvr>
  <mc:AlternateContent xmlns:mc="http://schemas.openxmlformats.org/markup-compatibility/2006" xmlns:p14="http://schemas.microsoft.com/office/powerpoint/2010/main">
    <mc:Choice Requires="p14">
      <p:transition spd="med" p14:dur="700" advTm="8918">
        <p:fade/>
      </p:transition>
    </mc:Choice>
    <mc:Fallback xmlns="">
      <p:transition spd="med" advTm="891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Filter: mix packets with XOR</a:t>
            </a:r>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H1</a:t>
            </a:r>
          </a:p>
        </p:txBody>
      </p:sp>
      <p:graphicFrame>
        <p:nvGraphicFramePr>
          <p:cNvPr id="6" name="Table 5"/>
          <p:cNvGraphicFramePr/>
          <p:nvPr>
            <p:extLst>
              <p:ext uri="{D42A27DB-BD31-4B8C-83A1-F6EECF244321}">
                <p14:modId xmlns:p14="http://schemas.microsoft.com/office/powerpoint/2010/main" val="1779509060"/>
              </p:ext>
            </p:extLst>
          </p:nvPr>
        </p:nvGraphicFramePr>
        <p:xfrm>
          <a:off x="1968134" y="390558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mn-lt"/>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solidFill>
                          <a:schemeClr val="tx1"/>
                        </a:solidFill>
                      </a:endParaRPr>
                    </a:p>
                  </a:txBody>
                  <a:tcPr marL="0" marR="0" marT="0" marB="0"/>
                </a:tc>
                <a:extLst>
                  <a:ext uri="{0D108BD9-81ED-4DB2-BD59-A6C34878D82A}">
                    <a16:rowId xmlns:a16="http://schemas.microsoft.com/office/drawing/2014/main" val="10000"/>
                  </a:ext>
                </a:extLst>
              </a:tr>
            </a:tbl>
          </a:graphicData>
        </a:graphic>
      </p:graphicFrame>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H2</a:t>
            </a:r>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H3</a:t>
            </a:r>
          </a:p>
        </p:txBody>
      </p:sp>
      <p:cxnSp>
        <p:nvCxnSpPr>
          <p:cNvPr id="11" name="Straight Arrow Connector 10"/>
          <p:cNvCxnSpPr>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4372321" y="3094946"/>
            <a:ext cx="39846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7394035" y="3094946"/>
            <a:ext cx="676539"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
        <p:nvSpPr>
          <p:cNvPr id="17" name="CustomShape 3"/>
          <p:cNvSpPr/>
          <p:nvPr/>
        </p:nvSpPr>
        <p:spPr>
          <a:xfrm>
            <a:off x="5507245" y="1843990"/>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Tree>
    <p:custDataLst>
      <p:tags r:id="rId1"/>
    </p:custDataLst>
    <p:extLst>
      <p:ext uri="{BB962C8B-B14F-4D97-AF65-F5344CB8AC3E}">
        <p14:creationId xmlns:p14="http://schemas.microsoft.com/office/powerpoint/2010/main" val="1970854137"/>
      </p:ext>
    </p:extLst>
  </p:cSld>
  <p:clrMapOvr>
    <a:masterClrMapping/>
  </p:clrMapOvr>
  <mc:AlternateContent xmlns:mc="http://schemas.openxmlformats.org/markup-compatibility/2006" xmlns:p14="http://schemas.microsoft.com/office/powerpoint/2010/main">
    <mc:Choice Requires="p14">
      <p:transition spd="med" p14:dur="700" advTm="4545">
        <p:fade/>
      </p:transition>
    </mc:Choice>
    <mc:Fallback xmlns="">
      <p:transition spd="med" advTm="454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Filter: mix packets with XOR</a:t>
            </a:r>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H1</a:t>
            </a:r>
          </a:p>
        </p:txBody>
      </p:sp>
      <p:graphicFrame>
        <p:nvGraphicFramePr>
          <p:cNvPr id="6" name="Table 5"/>
          <p:cNvGraphicFramePr/>
          <p:nvPr>
            <p:extLst>
              <p:ext uri="{D42A27DB-BD31-4B8C-83A1-F6EECF244321}">
                <p14:modId xmlns:p14="http://schemas.microsoft.com/office/powerpoint/2010/main" val="1271318178"/>
              </p:ext>
            </p:extLst>
          </p:nvPr>
        </p:nvGraphicFramePr>
        <p:xfrm>
          <a:off x="1968134" y="390558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mn-lt"/>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b</a:t>
                      </a:r>
                      <a:endParaRPr sz="2400" dirty="0">
                        <a:solidFill>
                          <a:schemeClr val="tx1"/>
                        </a:solidFill>
                      </a:endParaRPr>
                    </a:p>
                    <a:p>
                      <a:pPr algn="ctr">
                        <a:lnSpc>
                          <a:spcPct val="100000"/>
                        </a:lnSpc>
                      </a:pPr>
                      <a:r>
                        <a:rPr lang="en-US" sz="2400" dirty="0">
                          <a:solidFill>
                            <a:schemeClr val="tx1"/>
                          </a:solidFill>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FF0000"/>
                          </a:solidFill>
                        </a:rPr>
                        <a:t>a</a:t>
                      </a:r>
                      <a:r>
                        <a:rPr lang="en-US" altLang="zh-CN" sz="2400" dirty="0" err="1">
                          <a:solidFill>
                            <a:srgbClr val="FF0000"/>
                          </a:solidFill>
                          <a:latin typeface="+mn-lt"/>
                        </a:rPr>
                        <a:t>⊕b</a:t>
                      </a:r>
                      <a:endParaRPr sz="2400" dirty="0">
                        <a:solidFill>
                          <a:srgbClr val="FF0000"/>
                        </a:solidFill>
                      </a:endParaRPr>
                    </a:p>
                    <a:p>
                      <a:pPr algn="ctr">
                        <a:lnSpc>
                          <a:spcPct val="100000"/>
                        </a:lnSpc>
                      </a:pPr>
                      <a:r>
                        <a:rPr lang="en-US" sz="2400" dirty="0">
                          <a:solidFill>
                            <a:srgbClr val="FF0000"/>
                          </a:solidFill>
                          <a:latin typeface="Calibri"/>
                        </a:rPr>
                        <a:t>2</a:t>
                      </a:r>
                      <a:endParaRPr sz="2400" dirty="0">
                        <a:solidFill>
                          <a:srgbClr val="FF0000"/>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b</a:t>
                      </a:r>
                      <a:endParaRPr sz="2400" dirty="0">
                        <a:solidFill>
                          <a:schemeClr val="tx1"/>
                        </a:solidFill>
                      </a:endParaRPr>
                    </a:p>
                    <a:p>
                      <a:pPr algn="ctr">
                        <a:lnSpc>
                          <a:spcPct val="100000"/>
                        </a:lnSpc>
                      </a:pPr>
                      <a:r>
                        <a:rPr lang="en-US" sz="2400" dirty="0">
                          <a:solidFill>
                            <a:schemeClr val="tx1"/>
                          </a:solidFill>
                        </a:rPr>
                        <a:t>2</a:t>
                      </a:r>
                      <a:endParaRPr sz="2400" dirty="0">
                        <a:solidFill>
                          <a:schemeClr val="tx1"/>
                        </a:solidFill>
                      </a:endParaRPr>
                    </a:p>
                  </a:txBody>
                  <a:tcPr marL="0" marR="0" marT="0" marB="0"/>
                </a:tc>
                <a:extLst>
                  <a:ext uri="{0D108BD9-81ED-4DB2-BD59-A6C34878D82A}">
                    <a16:rowId xmlns:a16="http://schemas.microsoft.com/office/drawing/2014/main" val="10000"/>
                  </a:ext>
                </a:extLst>
              </a:tr>
            </a:tbl>
          </a:graphicData>
        </a:graphic>
      </p:graphicFrame>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H2</a:t>
            </a:r>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H3</a:t>
            </a:r>
          </a:p>
        </p:txBody>
      </p:sp>
      <p:cxnSp>
        <p:nvCxnSpPr>
          <p:cNvPr id="11" name="Straight Arrow Connector 10"/>
          <p:cNvCxnSpPr>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4372321" y="3094946"/>
            <a:ext cx="39846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7394035" y="3094946"/>
            <a:ext cx="676539"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
        <p:nvSpPr>
          <p:cNvPr id="17" name="CustomShape 3"/>
          <p:cNvSpPr/>
          <p:nvPr/>
        </p:nvSpPr>
        <p:spPr>
          <a:xfrm>
            <a:off x="5507245" y="1843990"/>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Tree>
    <p:extLst>
      <p:ext uri="{BB962C8B-B14F-4D97-AF65-F5344CB8AC3E}">
        <p14:creationId xmlns:p14="http://schemas.microsoft.com/office/powerpoint/2010/main" val="876793468"/>
      </p:ext>
    </p:extLst>
  </p:cSld>
  <p:clrMapOvr>
    <a:masterClrMapping/>
  </p:clrMapOvr>
  <mc:AlternateContent xmlns:mc="http://schemas.openxmlformats.org/markup-compatibility/2006" xmlns:p14="http://schemas.microsoft.com/office/powerpoint/2010/main">
    <mc:Choice Requires="p14">
      <p:transition spd="med" p14:dur="700" advTm="10123">
        <p:fade/>
      </p:transition>
    </mc:Choice>
    <mc:Fallback xmlns="">
      <p:transition spd="med" advTm="1012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graphicFrame>
        <p:nvGraphicFramePr>
          <p:cNvPr id="5" name="Table 4"/>
          <p:cNvGraphicFramePr/>
          <p:nvPr>
            <p:extLst>
              <p:ext uri="{D42A27DB-BD31-4B8C-83A1-F6EECF244321}">
                <p14:modId xmlns:p14="http://schemas.microsoft.com/office/powerpoint/2010/main" val="1835990022"/>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sz="2400" dirty="0"/>
                    </a:p>
                    <a:p>
                      <a:pPr algn="ctr">
                        <a:lnSpc>
                          <a:spcPct val="100000"/>
                        </a:lnSpc>
                      </a:pPr>
                      <a:r>
                        <a:rPr lang="en-US" sz="2400" dirty="0"/>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sz="2400" dirty="0"/>
                        <a:t>0</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14" name="Table 13"/>
          <p:cNvGraphicFramePr/>
          <p:nvPr>
            <p:extLst>
              <p:ext uri="{D42A27DB-BD31-4B8C-83A1-F6EECF244321}">
                <p14:modId xmlns:p14="http://schemas.microsoft.com/office/powerpoint/2010/main" val="1591379175"/>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a:solidFill>
                            <a:srgbClr val="000000"/>
                          </a:solidFill>
                          <a:latin typeface="Calibri"/>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0</a:t>
                      </a:r>
                    </a:p>
                    <a:p>
                      <a:pPr algn="ctr">
                        <a:lnSpc>
                          <a:spcPct val="100000"/>
                        </a:lnSpc>
                      </a:pPr>
                      <a:r>
                        <a:rPr lang="en-US" altLang="zh-CN"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altLang="zh-CN" sz="2400" dirty="0"/>
                        <a:t>0</a:t>
                      </a:r>
                      <a:endParaRPr sz="2400" dirty="0"/>
                    </a:p>
                  </a:txBody>
                  <a:tcPr marL="0" marR="0" marT="0" marB="0"/>
                </a:tc>
                <a:extLst>
                  <a:ext uri="{0D108BD9-81ED-4DB2-BD59-A6C34878D82A}">
                    <a16:rowId xmlns:a16="http://schemas.microsoft.com/office/drawing/2014/main" val="10000"/>
                  </a:ext>
                </a:extLst>
              </a:tr>
            </a:tbl>
          </a:graphicData>
        </a:graphic>
      </p:graphicFrame>
      <p:grpSp>
        <p:nvGrpSpPr>
          <p:cNvPr id="21" name="Group 20"/>
          <p:cNvGrpSpPr/>
          <p:nvPr/>
        </p:nvGrpSpPr>
        <p:grpSpPr>
          <a:xfrm>
            <a:off x="9258087" y="2105005"/>
            <a:ext cx="2995401" cy="4201650"/>
            <a:chOff x="9258087" y="2105005"/>
            <a:chExt cx="2995401" cy="4201650"/>
          </a:xfrm>
        </p:grpSpPr>
        <p:pic>
          <p:nvPicPr>
            <p:cNvPr id="15"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9536422" y="5224708"/>
              <a:ext cx="807299" cy="1081947"/>
            </a:xfrm>
            <a:prstGeom prst="rect">
              <a:avLst/>
            </a:prstGeom>
          </p:spPr>
        </p:pic>
        <p:sp>
          <p:nvSpPr>
            <p:cNvPr id="18" name="TextBox 17"/>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19" name="TextBox 18"/>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0" name="TextBox 19"/>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sp>
        <p:nvSpPr>
          <p:cNvPr id="6" name="TextBox 5"/>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extLst>
      <p:ext uri="{BB962C8B-B14F-4D97-AF65-F5344CB8AC3E}">
        <p14:creationId xmlns:p14="http://schemas.microsoft.com/office/powerpoint/2010/main" val="1672144883"/>
      </p:ext>
    </p:extLst>
  </p:cSld>
  <p:clrMapOvr>
    <a:masterClrMapping/>
  </p:clrMapOvr>
  <mc:AlternateContent xmlns:mc="http://schemas.openxmlformats.org/markup-compatibility/2006" xmlns:p14="http://schemas.microsoft.com/office/powerpoint/2010/main">
    <mc:Choice Requires="p14">
      <p:transition spd="slow" p14:dur="2000" advTm="13226"/>
    </mc:Choice>
    <mc:Fallback xmlns="">
      <p:transition spd="slow" advTm="132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5|1.6|4.1|5.5|6|9.5|11.4|4.7|1.8|5.8|3|4.1"/>
</p:tagLst>
</file>

<file path=ppt/tags/tag10.xml><?xml version="1.0" encoding="utf-8"?>
<p:tagLst xmlns:a="http://schemas.openxmlformats.org/drawingml/2006/main" xmlns:r="http://schemas.openxmlformats.org/officeDocument/2006/relationships" xmlns:p="http://schemas.openxmlformats.org/presentationml/2006/main">
  <p:tag name="TIMING" val="|18.8|3|1.6|3.8|2.2|1.3|8.3"/>
</p:tagLst>
</file>

<file path=ppt/tags/tag11.xml><?xml version="1.0" encoding="utf-8"?>
<p:tagLst xmlns:a="http://schemas.openxmlformats.org/drawingml/2006/main" xmlns:r="http://schemas.openxmlformats.org/officeDocument/2006/relationships" xmlns:p="http://schemas.openxmlformats.org/presentationml/2006/main">
  <p:tag name="TIMING" val="|7.9|8.3|5.9|5.7|8.5|8"/>
</p:tagLst>
</file>

<file path=ppt/tags/tag12.xml><?xml version="1.0" encoding="utf-8"?>
<p:tagLst xmlns:a="http://schemas.openxmlformats.org/drawingml/2006/main" xmlns:r="http://schemas.openxmlformats.org/officeDocument/2006/relationships" xmlns:p="http://schemas.openxmlformats.org/presentationml/2006/main">
  <p:tag name="TIMING" val="|6.5|4.2|5.6|6.4"/>
</p:tagLst>
</file>

<file path=ppt/tags/tag13.xml><?xml version="1.0" encoding="utf-8"?>
<p:tagLst xmlns:a="http://schemas.openxmlformats.org/drawingml/2006/main" xmlns:r="http://schemas.openxmlformats.org/officeDocument/2006/relationships" xmlns:p="http://schemas.openxmlformats.org/presentationml/2006/main">
  <p:tag name="TIMING" val="|6.5|4.2|5.6|6.4"/>
</p:tagLst>
</file>

<file path=ppt/tags/tag14.xml><?xml version="1.0" encoding="utf-8"?>
<p:tagLst xmlns:a="http://schemas.openxmlformats.org/drawingml/2006/main" xmlns:r="http://schemas.openxmlformats.org/officeDocument/2006/relationships" xmlns:p="http://schemas.openxmlformats.org/presentationml/2006/main">
  <p:tag name="TIMING" val="|1|17.3|10.5|3.2|2|0.8|1"/>
</p:tagLst>
</file>

<file path=ppt/tags/tag15.xml><?xml version="1.0" encoding="utf-8"?>
<p:tagLst xmlns:a="http://schemas.openxmlformats.org/drawingml/2006/main" xmlns:r="http://schemas.openxmlformats.org/officeDocument/2006/relationships" xmlns:p="http://schemas.openxmlformats.org/presentationml/2006/main">
  <p:tag name="TIMING" val="|1|17.3|10.5|3.2|2|0.8|1"/>
</p:tagLst>
</file>

<file path=ppt/tags/tag16.xml><?xml version="1.0" encoding="utf-8"?>
<p:tagLst xmlns:a="http://schemas.openxmlformats.org/drawingml/2006/main" xmlns:r="http://schemas.openxmlformats.org/officeDocument/2006/relationships" xmlns:p="http://schemas.openxmlformats.org/presentationml/2006/main">
  <p:tag name="TIMING" val="|4.6|0.5|1.6|3.2|4.1"/>
</p:tagLst>
</file>

<file path=ppt/tags/tag17.xml><?xml version="1.0" encoding="utf-8"?>
<p:tagLst xmlns:a="http://schemas.openxmlformats.org/drawingml/2006/main" xmlns:r="http://schemas.openxmlformats.org/officeDocument/2006/relationships" xmlns:p="http://schemas.openxmlformats.org/presentationml/2006/main">
  <p:tag name="TIMING" val="|4.6|0.5|1.6|3.2|4.1"/>
</p:tagLst>
</file>

<file path=ppt/tags/tag2.xml><?xml version="1.0" encoding="utf-8"?>
<p:tagLst xmlns:a="http://schemas.openxmlformats.org/drawingml/2006/main" xmlns:r="http://schemas.openxmlformats.org/officeDocument/2006/relationships" xmlns:p="http://schemas.openxmlformats.org/presentationml/2006/main">
  <p:tag name="TIMING" val="|3.5|1.4|5.4|6.7|7.8|9.6"/>
</p:tagLst>
</file>

<file path=ppt/tags/tag3.xml><?xml version="1.0" encoding="utf-8"?>
<p:tagLst xmlns:a="http://schemas.openxmlformats.org/drawingml/2006/main" xmlns:r="http://schemas.openxmlformats.org/officeDocument/2006/relationships" xmlns:p="http://schemas.openxmlformats.org/presentationml/2006/main">
  <p:tag name="TIMING" val="|5|1.9|2.5"/>
</p:tagLst>
</file>

<file path=ppt/tags/tag4.xml><?xml version="1.0" encoding="utf-8"?>
<p:tagLst xmlns:a="http://schemas.openxmlformats.org/drawingml/2006/main" xmlns:r="http://schemas.openxmlformats.org/officeDocument/2006/relationships" xmlns:p="http://schemas.openxmlformats.org/presentationml/2006/main">
  <p:tag name="TIMING" val="|0.8|1.2"/>
</p:tagLst>
</file>

<file path=ppt/tags/tag5.xml><?xml version="1.0" encoding="utf-8"?>
<p:tagLst xmlns:a="http://schemas.openxmlformats.org/drawingml/2006/main" xmlns:r="http://schemas.openxmlformats.org/officeDocument/2006/relationships" xmlns:p="http://schemas.openxmlformats.org/presentationml/2006/main">
  <p:tag name="TIMING" val="|3.1|5.8"/>
</p:tagLst>
</file>

<file path=ppt/tags/tag6.xml><?xml version="1.0" encoding="utf-8"?>
<p:tagLst xmlns:a="http://schemas.openxmlformats.org/drawingml/2006/main" xmlns:r="http://schemas.openxmlformats.org/officeDocument/2006/relationships" xmlns:p="http://schemas.openxmlformats.org/presentationml/2006/main">
  <p:tag name="TIMING" val="|0.8|8.4|4.1"/>
</p:tagLst>
</file>

<file path=ppt/tags/tag7.xml><?xml version="1.0" encoding="utf-8"?>
<p:tagLst xmlns:a="http://schemas.openxmlformats.org/drawingml/2006/main" xmlns:r="http://schemas.openxmlformats.org/officeDocument/2006/relationships" xmlns:p="http://schemas.openxmlformats.org/presentationml/2006/main">
  <p:tag name="TIMING" val="|6.8|0.6|1|-8.6|10.9"/>
</p:tagLst>
</file>

<file path=ppt/tags/tag8.xml><?xml version="1.0" encoding="utf-8"?>
<p:tagLst xmlns:a="http://schemas.openxmlformats.org/drawingml/2006/main" xmlns:r="http://schemas.openxmlformats.org/officeDocument/2006/relationships" xmlns:p="http://schemas.openxmlformats.org/presentationml/2006/main">
  <p:tag name="TIMING" val="|6.9|7.9|2.1|7.2|2.5|2.7|5.6"/>
</p:tagLst>
</file>

<file path=ppt/tags/tag9.xml><?xml version="1.0" encoding="utf-8"?>
<p:tagLst xmlns:a="http://schemas.openxmlformats.org/drawingml/2006/main" xmlns:r="http://schemas.openxmlformats.org/officeDocument/2006/relationships" xmlns:p="http://schemas.openxmlformats.org/presentationml/2006/main">
  <p:tag name="TIMING" val="|16.9|14"/>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E1606877-41A3-D54B-B6AA-EA4E040A3D5F}" vid="{30CD31CD-FFD6-B049-A8FA-6ADD92601B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74209</TotalTime>
  <Words>2776</Words>
  <Application>Microsoft Office PowerPoint</Application>
  <PresentationFormat>宽屏</PresentationFormat>
  <Paragraphs>675</Paragraphs>
  <Slides>35</Slides>
  <Notes>31</Notes>
  <HiddenSlides>1</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NimbusRomNo9L-Regu</vt:lpstr>
      <vt:lpstr>Arial</vt:lpstr>
      <vt:lpstr>Calibri</vt:lpstr>
      <vt:lpstr>Consolas</vt:lpstr>
      <vt:lpstr>Theme1</vt:lpstr>
      <vt:lpstr>LossRadar: Fast Detection of Lost Packets in Data Centers</vt:lpstr>
      <vt:lpstr>PowerPoint 演示文稿</vt:lpstr>
      <vt:lpstr>PowerPoint 演示文稿</vt:lpstr>
      <vt:lpstr>LossRadar overview</vt:lpstr>
      <vt:lpstr>Invertible Bloom Filter: multiple hashes</vt:lpstr>
      <vt:lpstr>Invertible Bloom Filter: multiple hashes</vt:lpstr>
      <vt:lpstr>Invertible Bloom Filter: mix packets with XOR</vt:lpstr>
      <vt:lpstr>Invertible Bloom Filter: mix packets with XOR</vt:lpstr>
      <vt:lpstr>Same hash functions across switches</vt:lpstr>
      <vt:lpstr>Same hash functions across switches</vt:lpstr>
      <vt:lpstr>Same hash functions across switches</vt:lpstr>
      <vt:lpstr>Same hash functions across switches</vt:lpstr>
      <vt:lpstr>Same hash functions across switches</vt:lpstr>
      <vt:lpstr>Retrieve losses</vt:lpstr>
      <vt:lpstr>Retrieve losses</vt:lpstr>
      <vt:lpstr>Retrieve losses</vt:lpstr>
      <vt:lpstr>Benefits</vt:lpstr>
      <vt:lpstr>Loss Information</vt:lpstr>
      <vt:lpstr>Challenge: batch alignment</vt:lpstr>
      <vt:lpstr>Solution: packets carry batch ID </vt:lpstr>
      <vt:lpstr>Solution: pair-wise deployment</vt:lpstr>
      <vt:lpstr>Solution: pair-wise deployment</vt:lpstr>
      <vt:lpstr>Challenge: incremental deployment</vt:lpstr>
      <vt:lpstr>Challenge: incremental deployment</vt:lpstr>
      <vt:lpstr>Root cause inference</vt:lpstr>
      <vt:lpstr>Root cause inference</vt:lpstr>
      <vt:lpstr>PowerPoint 演示文稿</vt:lpstr>
      <vt:lpstr>PowerPoint 演示文稿</vt:lpstr>
      <vt:lpstr>Implementation</vt:lpstr>
      <vt:lpstr>P4 Implementation</vt:lpstr>
      <vt:lpstr>PowerPoint 演示文稿</vt:lpstr>
      <vt:lpstr>LossRadar evaluation</vt:lpstr>
      <vt:lpstr>Compare with state-of-the-art solutions</vt:lpstr>
      <vt:lpstr>High inference accuracy across all types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FlowRadar</dc:title>
  <dc:creator>Yuliang Li</dc:creator>
  <cp:lastModifiedBy>肖 劲宇</cp:lastModifiedBy>
  <cp:revision>3980</cp:revision>
  <cp:lastPrinted>2016-03-10T21:58:33Z</cp:lastPrinted>
  <dcterms:created xsi:type="dcterms:W3CDTF">2016-02-25T23:00:36Z</dcterms:created>
  <dcterms:modified xsi:type="dcterms:W3CDTF">2021-04-22T03:49:35Z</dcterms:modified>
</cp:coreProperties>
</file>